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75" r:id="rId8"/>
    <p:sldId id="266" r:id="rId9"/>
    <p:sldId id="263" r:id="rId10"/>
    <p:sldId id="264" r:id="rId11"/>
    <p:sldId id="271" r:id="rId12"/>
    <p:sldId id="261" r:id="rId13"/>
    <p:sldId id="262" r:id="rId14"/>
    <p:sldId id="269" r:id="rId15"/>
    <p:sldId id="268" r:id="rId16"/>
    <p:sldId id="276" r:id="rId17"/>
    <p:sldId id="260" r:id="rId18"/>
    <p:sldId id="272" r:id="rId19"/>
    <p:sldId id="274" r:id="rId20"/>
    <p:sldId id="273"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sorterViewPr>
    <p:cViewPr>
      <p:scale>
        <a:sx n="125" d="100"/>
        <a:sy n="125" d="100"/>
      </p:scale>
      <p:origin x="0" y="45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989DBD-B8BA-4D57-B746-B324574BBA5B}" type="datetimeFigureOut">
              <a:rPr lang="en-US"/>
              <a:pPr/>
              <a:t>10/10/2022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A41CDAD-D30D-467D-B0DE-C0304EBAE934}" type="slidenum">
              <a:rPr lang="en-US"/>
              <a:pPr/>
              <a:t>‹#›</a:t>
            </a:fld>
            <a:endParaRPr lang="en-US"/>
          </a:p>
        </p:txBody>
      </p:sp>
    </p:spTree>
    <p:extLst>
      <p:ext uri="{BB962C8B-B14F-4D97-AF65-F5344CB8AC3E}">
        <p14:creationId xmlns:p14="http://schemas.microsoft.com/office/powerpoint/2010/main" val="403700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a:t>
            </a:fld>
            <a:endParaRPr lang="en-US"/>
          </a:p>
        </p:txBody>
      </p:sp>
    </p:spTree>
    <p:extLst>
      <p:ext uri="{BB962C8B-B14F-4D97-AF65-F5344CB8AC3E}">
        <p14:creationId xmlns:p14="http://schemas.microsoft.com/office/powerpoint/2010/main" val="304119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6</a:t>
            </a:fld>
            <a:endParaRPr lang="en-US"/>
          </a:p>
        </p:txBody>
      </p:sp>
    </p:spTree>
    <p:extLst>
      <p:ext uri="{BB962C8B-B14F-4D97-AF65-F5344CB8AC3E}">
        <p14:creationId xmlns:p14="http://schemas.microsoft.com/office/powerpoint/2010/main" val="308476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41CDAD-D30D-467D-B0DE-C0304EBAE934}" type="slidenum">
              <a:rPr lang="en-US" smtClean="0"/>
              <a:pPr/>
              <a:t>8</a:t>
            </a:fld>
            <a:endParaRPr lang="en-US"/>
          </a:p>
        </p:txBody>
      </p:sp>
    </p:spTree>
    <p:extLst>
      <p:ext uri="{BB962C8B-B14F-4D97-AF65-F5344CB8AC3E}">
        <p14:creationId xmlns:p14="http://schemas.microsoft.com/office/powerpoint/2010/main" val="260515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9</a:t>
            </a:fld>
            <a:endParaRPr lang="en-US"/>
          </a:p>
        </p:txBody>
      </p:sp>
    </p:spTree>
    <p:extLst>
      <p:ext uri="{BB962C8B-B14F-4D97-AF65-F5344CB8AC3E}">
        <p14:creationId xmlns:p14="http://schemas.microsoft.com/office/powerpoint/2010/main" val="4237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10</a:t>
            </a:fld>
            <a:endParaRPr lang="en-US"/>
          </a:p>
        </p:txBody>
      </p:sp>
    </p:spTree>
    <p:extLst>
      <p:ext uri="{BB962C8B-B14F-4D97-AF65-F5344CB8AC3E}">
        <p14:creationId xmlns:p14="http://schemas.microsoft.com/office/powerpoint/2010/main" val="59013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11</a:t>
            </a:fld>
            <a:endParaRPr lang="en-US"/>
          </a:p>
        </p:txBody>
      </p:sp>
    </p:spTree>
    <p:extLst>
      <p:ext uri="{BB962C8B-B14F-4D97-AF65-F5344CB8AC3E}">
        <p14:creationId xmlns:p14="http://schemas.microsoft.com/office/powerpoint/2010/main" val="392371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12</a:t>
            </a:fld>
            <a:endParaRPr lang="en-US"/>
          </a:p>
        </p:txBody>
      </p:sp>
    </p:spTree>
    <p:extLst>
      <p:ext uri="{BB962C8B-B14F-4D97-AF65-F5344CB8AC3E}">
        <p14:creationId xmlns:p14="http://schemas.microsoft.com/office/powerpoint/2010/main" val="335575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1CDAD-D30D-467D-B0DE-C0304EBAE934}" type="slidenum">
              <a:rPr lang="en-US"/>
              <a:pPr/>
              <a:t>14</a:t>
            </a:fld>
            <a:endParaRPr lang="en-US"/>
          </a:p>
        </p:txBody>
      </p:sp>
    </p:spTree>
    <p:extLst>
      <p:ext uri="{BB962C8B-B14F-4D97-AF65-F5344CB8AC3E}">
        <p14:creationId xmlns:p14="http://schemas.microsoft.com/office/powerpoint/2010/main" val="127598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64955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14219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38639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368595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50139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428139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33980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47738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292490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140845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8A933-1193-407D-A499-13EB6B9569FD}" type="datetimeFigureOut">
              <a:rPr lang="en-GB" smtClean="0"/>
              <a:pPr/>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pPr/>
              <a:t>‹#›</a:t>
            </a:fld>
            <a:endParaRPr lang="en-GB"/>
          </a:p>
        </p:txBody>
      </p:sp>
    </p:spTree>
    <p:extLst>
      <p:ext uri="{BB962C8B-B14F-4D97-AF65-F5344CB8AC3E}">
        <p14:creationId xmlns:p14="http://schemas.microsoft.com/office/powerpoint/2010/main" val="6116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A933-1193-407D-A499-13EB6B9569FD}" type="datetimeFigureOut">
              <a:rPr lang="en-GB" smtClean="0"/>
              <a:pPr/>
              <a:t>10/10/2022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868B-08DE-419E-9845-6688D4E3E792}" type="slidenum">
              <a:rPr lang="en-GB" smtClean="0"/>
              <a:pPr/>
              <a:t>‹#›</a:t>
            </a:fld>
            <a:endParaRPr lang="en-GB"/>
          </a:p>
        </p:txBody>
      </p:sp>
    </p:spTree>
    <p:extLst>
      <p:ext uri="{BB962C8B-B14F-4D97-AF65-F5344CB8AC3E}">
        <p14:creationId xmlns:p14="http://schemas.microsoft.com/office/powerpoint/2010/main" val="172309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64" t="15895" r="2784" b="52513"/>
          <a:stretch/>
        </p:blipFill>
        <p:spPr bwMode="auto">
          <a:xfrm>
            <a:off x="324386" y="4725144"/>
            <a:ext cx="849522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Key Stage Two Meeting September 2020</a:t>
            </a:r>
          </a:p>
        </p:txBody>
      </p:sp>
      <p:sp>
        <p:nvSpPr>
          <p:cNvPr id="6" name="TextBox 5"/>
          <p:cNvSpPr txBox="1"/>
          <p:nvPr/>
        </p:nvSpPr>
        <p:spPr>
          <a:xfrm>
            <a:off x="395965" y="1585823"/>
            <a:ext cx="8496515"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b="1" u="sng" dirty="0"/>
              <a:t>Adults in Key Stage Two</a:t>
            </a:r>
          </a:p>
          <a:p>
            <a:pPr marL="285750" indent="-285750">
              <a:lnSpc>
                <a:spcPct val="150000"/>
              </a:lnSpc>
              <a:buFont typeface="Arial" panose="020B0604020202020204" pitchFamily="34" charset="0"/>
              <a:buChar char="•"/>
            </a:pPr>
            <a:r>
              <a:rPr lang="en-GB" sz="2000" b="1" u="sng" dirty="0"/>
              <a:t>Key Dates </a:t>
            </a:r>
          </a:p>
          <a:p>
            <a:pPr marL="285750" indent="-285750">
              <a:lnSpc>
                <a:spcPct val="150000"/>
              </a:lnSpc>
              <a:buFont typeface="Arial" panose="020B0604020202020204" pitchFamily="34" charset="0"/>
              <a:buChar char="•"/>
            </a:pPr>
            <a:r>
              <a:rPr lang="en-GB" sz="2000" b="1" u="sng" dirty="0"/>
              <a:t>Expectations</a:t>
            </a:r>
          </a:p>
          <a:p>
            <a:pPr marL="285750" indent="-285750">
              <a:lnSpc>
                <a:spcPct val="150000"/>
              </a:lnSpc>
              <a:buFont typeface="Arial" panose="020B0604020202020204" pitchFamily="34" charset="0"/>
              <a:buChar char="•"/>
            </a:pPr>
            <a:r>
              <a:rPr lang="en-GB" sz="2000" b="1" u="sng" dirty="0"/>
              <a:t>Routines, Uniform and Equipment</a:t>
            </a:r>
          </a:p>
          <a:p>
            <a:pPr marL="285750" indent="-285750">
              <a:lnSpc>
                <a:spcPct val="150000"/>
              </a:lnSpc>
              <a:buFont typeface="Arial" panose="020B0604020202020204" pitchFamily="34" charset="0"/>
              <a:buChar char="•"/>
            </a:pPr>
            <a:r>
              <a:rPr lang="en-GB" sz="2000" b="1" u="sng" dirty="0"/>
              <a:t>Timetables, New Curriculum and Topics</a:t>
            </a:r>
          </a:p>
          <a:p>
            <a:pPr marL="285750" indent="-285750">
              <a:lnSpc>
                <a:spcPct val="150000"/>
              </a:lnSpc>
              <a:buFont typeface="Arial" panose="020B0604020202020204" pitchFamily="34" charset="0"/>
              <a:buChar char="•"/>
            </a:pPr>
            <a:r>
              <a:rPr lang="en-GB" sz="2000" b="1" u="sng" dirty="0"/>
              <a:t>Home Learning and Reading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29247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Uniform and Equipment</a:t>
            </a:r>
          </a:p>
        </p:txBody>
      </p:sp>
      <p:sp>
        <p:nvSpPr>
          <p:cNvPr id="6" name="TextBox 5"/>
          <p:cNvSpPr txBox="1"/>
          <p:nvPr/>
        </p:nvSpPr>
        <p:spPr>
          <a:xfrm>
            <a:off x="447300" y="1200837"/>
            <a:ext cx="8496515" cy="2585323"/>
          </a:xfrm>
          <a:prstGeom prst="rect">
            <a:avLst/>
          </a:prstGeom>
          <a:noFill/>
        </p:spPr>
        <p:txBody>
          <a:bodyPr wrap="square" rtlCol="0">
            <a:spAutoFit/>
          </a:bodyPr>
          <a:lstStyle/>
          <a:p>
            <a:pPr marL="285750" indent="-285750">
              <a:buFont typeface="Arial" panose="020B0604020202020204" pitchFamily="34" charset="0"/>
              <a:buChar char="•"/>
            </a:pPr>
            <a:r>
              <a:rPr lang="en-GB" b="1" u="sng" dirty="0"/>
              <a:t>Equipment</a:t>
            </a:r>
            <a:r>
              <a:rPr lang="en-GB" b="1" dirty="0"/>
              <a:t>		</a:t>
            </a:r>
          </a:p>
          <a:p>
            <a:pPr marL="1657350" lvl="3" indent="-285750">
              <a:buFont typeface="Arial" panose="020B0604020202020204" pitchFamily="34" charset="0"/>
              <a:buChar char="•"/>
            </a:pPr>
            <a:r>
              <a:rPr lang="en-GB" dirty="0"/>
              <a:t>Please provide your child with:</a:t>
            </a:r>
          </a:p>
          <a:p>
            <a:pPr marL="2114550" lvl="4" indent="-285750">
              <a:buFont typeface="Arial" panose="020B0604020202020204" pitchFamily="34" charset="0"/>
              <a:buChar char="•"/>
            </a:pPr>
            <a:r>
              <a:rPr lang="en-GB" dirty="0"/>
              <a:t>Water bottle – clear and named</a:t>
            </a:r>
          </a:p>
          <a:p>
            <a:pPr marL="2114550" lvl="4" indent="-285750">
              <a:buFont typeface="Arial" panose="020B0604020202020204" pitchFamily="34" charset="0"/>
              <a:buChar char="•"/>
            </a:pPr>
            <a:r>
              <a:rPr lang="en-GB" dirty="0"/>
              <a:t>Wellies – named</a:t>
            </a:r>
          </a:p>
          <a:p>
            <a:pPr marL="2114550" lvl="4" indent="-285750">
              <a:buFont typeface="Arial" panose="020B0604020202020204" pitchFamily="34" charset="0"/>
              <a:buChar char="•"/>
            </a:pPr>
            <a:r>
              <a:rPr lang="en-GB" dirty="0"/>
              <a:t>Waterproof coat (light anorak in the summer and for PE) – named</a:t>
            </a:r>
          </a:p>
          <a:p>
            <a:pPr marL="2114550" lvl="4" indent="-285750">
              <a:buFont typeface="Arial" panose="020B0604020202020204" pitchFamily="34" charset="0"/>
              <a:buChar char="•"/>
            </a:pPr>
            <a:r>
              <a:rPr lang="en-GB" dirty="0"/>
              <a:t>Reading Record in school every day please</a:t>
            </a:r>
          </a:p>
          <a:p>
            <a:pPr marL="2114550" lvl="4" indent="-285750">
              <a:buFont typeface="Arial" panose="020B0604020202020204" pitchFamily="34" charset="0"/>
              <a:buChar char="•"/>
            </a:pPr>
            <a:r>
              <a:rPr lang="en-GB" dirty="0"/>
              <a:t>PE Kits to be worn on PE days (remember winter kit)</a:t>
            </a:r>
          </a:p>
          <a:p>
            <a:pPr marL="2114550" lvl="4" indent="-285750">
              <a:buFont typeface="Arial" panose="020B0604020202020204" pitchFamily="34" charset="0"/>
              <a:buChar char="•"/>
            </a:pPr>
            <a:r>
              <a:rPr lang="en-GB" dirty="0">
                <a:solidFill>
                  <a:srgbClr val="FF0000"/>
                </a:solidFill>
              </a:rPr>
              <a:t>Stationery Kit </a:t>
            </a:r>
            <a:r>
              <a:rPr lang="en-GB" dirty="0" smtClean="0">
                <a:solidFill>
                  <a:srgbClr val="FF0000"/>
                </a:solidFill>
              </a:rPr>
              <a:t>– please can pencil cases be a reasonable enough size so that they could fit in a desk tray.</a:t>
            </a:r>
            <a:endParaRPr lang="en-GB"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7702" y="3786160"/>
            <a:ext cx="8496515" cy="3416320"/>
          </a:xfrm>
          <a:prstGeom prst="rect">
            <a:avLst/>
          </a:prstGeom>
          <a:noFill/>
        </p:spPr>
        <p:txBody>
          <a:bodyPr wrap="square" rtlCol="0">
            <a:spAutoFit/>
          </a:bodyPr>
          <a:lstStyle/>
          <a:p>
            <a:pPr marL="285750" indent="-285750">
              <a:buFont typeface="Arial" panose="020B0604020202020204" pitchFamily="34" charset="0"/>
              <a:buChar char="•"/>
            </a:pPr>
            <a:r>
              <a:rPr lang="en-GB" b="1" u="sng" dirty="0"/>
              <a:t>Uniform- All clothes should be clearly labelled as we try to make sure children do not take home another child’s uniform.</a:t>
            </a:r>
          </a:p>
          <a:p>
            <a:r>
              <a:rPr lang="en-GB" b="1" dirty="0"/>
              <a:t>		</a:t>
            </a:r>
          </a:p>
          <a:p>
            <a:pPr marL="2114550" lvl="4" indent="-285750">
              <a:buFont typeface="Arial" panose="020B0604020202020204" pitchFamily="34" charset="0"/>
              <a:buChar char="•"/>
            </a:pPr>
            <a:r>
              <a:rPr lang="en-GB" dirty="0"/>
              <a:t>A school jumper or cardigan should be brought to school every day especially as the classroom widows need to remain open for ventilation. </a:t>
            </a:r>
          </a:p>
          <a:p>
            <a:pPr marL="2114550" lvl="4" indent="-285750">
              <a:buFont typeface="Arial" panose="020B0604020202020204" pitchFamily="34" charset="0"/>
              <a:buChar char="•"/>
            </a:pPr>
            <a:r>
              <a:rPr lang="en-GB" dirty="0"/>
              <a:t>Earrings – studs only, </a:t>
            </a:r>
            <a:r>
              <a:rPr lang="en-GB" dirty="0">
                <a:solidFill>
                  <a:srgbClr val="FF0000"/>
                </a:solidFill>
              </a:rPr>
              <a:t>to be removed for PE by child</a:t>
            </a:r>
          </a:p>
          <a:p>
            <a:pPr marL="2114550" lvl="4" indent="-285750">
              <a:buFont typeface="Arial" panose="020B0604020202020204" pitchFamily="34" charset="0"/>
              <a:buChar char="•"/>
            </a:pPr>
            <a:r>
              <a:rPr lang="en-GB" dirty="0"/>
              <a:t>Shirts should be kept tucked in.</a:t>
            </a:r>
          </a:p>
          <a:p>
            <a:pPr marL="2114550" lvl="4" indent="-285750">
              <a:buFont typeface="Arial" panose="020B0604020202020204" pitchFamily="34" charset="0"/>
              <a:buChar char="•"/>
            </a:pPr>
            <a:r>
              <a:rPr lang="en-GB" dirty="0"/>
              <a:t>Long hair should be tied up and kept away</a:t>
            </a:r>
          </a:p>
          <a:p>
            <a:pPr lvl="4"/>
            <a:r>
              <a:rPr lang="en-GB" dirty="0"/>
              <a:t>      from the face.</a:t>
            </a:r>
          </a:p>
          <a:p>
            <a:pPr marL="2114550" lvl="4" indent="-285750">
              <a:buFont typeface="Arial" panose="020B0604020202020204" pitchFamily="34" charset="0"/>
              <a:buChar char="•"/>
            </a:pPr>
            <a:endParaRPr lang="en-GB" dirty="0"/>
          </a:p>
          <a:p>
            <a:pPr lvl="4"/>
            <a:endParaRPr lang="en-GB" dirty="0"/>
          </a:p>
        </p:txBody>
      </p:sp>
    </p:spTree>
    <p:extLst>
      <p:ext uri="{BB962C8B-B14F-4D97-AF65-F5344CB8AC3E}">
        <p14:creationId xmlns:p14="http://schemas.microsoft.com/office/powerpoint/2010/main" val="2386887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 Curriculum</a:t>
            </a:r>
          </a:p>
        </p:txBody>
      </p:sp>
      <p:sp>
        <p:nvSpPr>
          <p:cNvPr id="6" name="TextBox 5"/>
          <p:cNvSpPr txBox="1"/>
          <p:nvPr/>
        </p:nvSpPr>
        <p:spPr>
          <a:xfrm>
            <a:off x="446311" y="1340768"/>
            <a:ext cx="8496515" cy="3416320"/>
          </a:xfrm>
          <a:prstGeom prst="rect">
            <a:avLst/>
          </a:prstGeom>
          <a:noFill/>
        </p:spPr>
        <p:txBody>
          <a:bodyPr wrap="square" rtlCol="0">
            <a:spAutoFit/>
          </a:bodyPr>
          <a:lstStyle/>
          <a:p>
            <a:pPr marL="285750" indent="-285750">
              <a:buFont typeface="Arial" panose="020B0604020202020204" pitchFamily="34" charset="0"/>
              <a:buChar char="•"/>
            </a:pPr>
            <a:r>
              <a:rPr lang="en-GB" b="1" u="sng" dirty="0"/>
              <a:t>Growth </a:t>
            </a:r>
            <a:r>
              <a:rPr lang="en-GB" b="1" u="sng" dirty="0" err="1"/>
              <a:t>Mindset</a:t>
            </a:r>
            <a:r>
              <a:rPr lang="en-GB" b="1" u="sng" dirty="0"/>
              <a:t>- </a:t>
            </a:r>
            <a:r>
              <a:rPr lang="en-GB" dirty="0"/>
              <a:t> Helping the children to have a positive approach to their learning, building perseverance and responsibility. This is done through the language they and the adults around them use when discussing their learning. It can also be achieved by creating independence in their learning by choosing their own level of difficulty in lessons when appropriate. </a:t>
            </a:r>
            <a:r>
              <a:rPr lang="en-GB" b="1" dirty="0"/>
              <a:t>	</a:t>
            </a:r>
          </a:p>
          <a:p>
            <a:pPr marL="285750" indent="-285750">
              <a:buFont typeface="Arial" panose="020B0604020202020204" pitchFamily="34" charset="0"/>
              <a:buChar char="•"/>
            </a:pPr>
            <a:r>
              <a:rPr lang="en-GB" b="1" dirty="0"/>
              <a:t>High expectations for all.</a:t>
            </a:r>
          </a:p>
          <a:p>
            <a:pPr marL="285750" indent="-285750">
              <a:buFont typeface="Arial" panose="020B0604020202020204" pitchFamily="34" charset="0"/>
              <a:buChar char="•"/>
            </a:pPr>
            <a:r>
              <a:rPr lang="en-GB" b="1" dirty="0"/>
              <a:t>All children move through the curriculum at broadly the same pace but we understand that time spent off school may effect this.</a:t>
            </a:r>
          </a:p>
          <a:p>
            <a:pPr marL="285750" indent="-285750">
              <a:buFont typeface="Arial" panose="020B0604020202020204" pitchFamily="34" charset="0"/>
              <a:buChar char="•"/>
            </a:pPr>
            <a:r>
              <a:rPr lang="en-GB" b="1" dirty="0"/>
              <a:t>Enrichment opportunities offered to deepen knowledge and understanding.</a:t>
            </a:r>
          </a:p>
          <a:p>
            <a:pPr marL="285750" indent="-285750">
              <a:buFont typeface="Arial" panose="020B0604020202020204" pitchFamily="34" charset="0"/>
              <a:buChar char="•"/>
            </a:pPr>
            <a:r>
              <a:rPr lang="en-GB" b="1" dirty="0"/>
              <a:t>Support and extra provision still allocated to children with AEN (including significantly able).</a:t>
            </a:r>
          </a:p>
          <a:p>
            <a:endParaRPr lang="en-GB"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6310" y="4347106"/>
            <a:ext cx="8496515" cy="1477328"/>
          </a:xfrm>
          <a:prstGeom prst="rect">
            <a:avLst/>
          </a:prstGeom>
          <a:noFill/>
        </p:spPr>
        <p:txBody>
          <a:bodyPr wrap="square" rtlCol="0">
            <a:spAutoFit/>
          </a:bodyPr>
          <a:lstStyle/>
          <a:p>
            <a:pPr marL="285750" indent="-285750">
              <a:buFont typeface="Arial" panose="020B0604020202020204" pitchFamily="34" charset="0"/>
              <a:buChar char="•"/>
            </a:pPr>
            <a:r>
              <a:rPr lang="en-GB" b="1" u="sng" dirty="0"/>
              <a:t>Assessment</a:t>
            </a:r>
            <a:r>
              <a:rPr lang="en-GB" b="1" dirty="0"/>
              <a:t>	</a:t>
            </a:r>
          </a:p>
          <a:p>
            <a:pPr marL="2114550" lvl="4" indent="-285750">
              <a:buFont typeface="Arial" panose="020B0604020202020204" pitchFamily="34" charset="0"/>
              <a:buChar char="•"/>
            </a:pPr>
            <a:r>
              <a:rPr lang="en-GB" b="1" dirty="0"/>
              <a:t>Every year group has a programme of study (POS).</a:t>
            </a:r>
          </a:p>
          <a:p>
            <a:pPr marL="2114550" lvl="4" indent="-285750">
              <a:buFont typeface="Arial" panose="020B0604020202020204" pitchFamily="34" charset="0"/>
              <a:buChar char="•"/>
            </a:pPr>
            <a:r>
              <a:rPr lang="en-GB" dirty="0"/>
              <a:t>Children at the end of the year are assessed as: below POS, </a:t>
            </a:r>
            <a:r>
              <a:rPr lang="en-GB" b="1" dirty="0"/>
              <a:t>Expected </a:t>
            </a:r>
            <a:r>
              <a:rPr lang="en-GB" dirty="0"/>
              <a:t>(achieved POS at mastery level), </a:t>
            </a:r>
            <a:r>
              <a:rPr lang="en-GB" b="1" dirty="0"/>
              <a:t>Greater Depth</a:t>
            </a:r>
            <a:r>
              <a:rPr lang="en-GB" dirty="0"/>
              <a:t> (beyond mastery level).</a:t>
            </a:r>
          </a:p>
        </p:txBody>
      </p:sp>
    </p:spTree>
    <p:extLst>
      <p:ext uri="{BB962C8B-B14F-4D97-AF65-F5344CB8AC3E}">
        <p14:creationId xmlns:p14="http://schemas.microsoft.com/office/powerpoint/2010/main" val="1522255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Topics in KS2</a:t>
            </a:r>
          </a:p>
        </p:txBody>
      </p:sp>
      <p:sp>
        <p:nvSpPr>
          <p:cNvPr id="3" name="Content Placeholder 2"/>
          <p:cNvSpPr>
            <a:spLocks noGrp="1"/>
          </p:cNvSpPr>
          <p:nvPr>
            <p:ph idx="1"/>
          </p:nvPr>
        </p:nvSpPr>
        <p:spPr/>
        <p:txBody>
          <a:bodyPr>
            <a:normAutofit/>
          </a:bodyPr>
          <a:lstStyle/>
          <a:p>
            <a:r>
              <a:rPr lang="en-GB" sz="2000" dirty="0"/>
              <a:t>Teaching in a </a:t>
            </a:r>
            <a:r>
              <a:rPr lang="en-GB" sz="2000" b="1" dirty="0"/>
              <a:t>cross curricular </a:t>
            </a:r>
            <a:r>
              <a:rPr lang="en-GB" sz="2000" dirty="0"/>
              <a:t>way. Please see your child’s class newsletter to find out the topics being covered each term.</a:t>
            </a:r>
          </a:p>
          <a:p>
            <a:r>
              <a:rPr lang="en-GB" sz="2000" dirty="0"/>
              <a:t>Incorporated subjects such as Literacy, Geography, History, Computing, Art etc.</a:t>
            </a:r>
          </a:p>
          <a:p>
            <a:r>
              <a:rPr lang="en-GB" sz="2000" dirty="0"/>
              <a:t>We all have separate of topics so that they get a breadth of study and a range of ideas.</a:t>
            </a:r>
          </a:p>
          <a:p>
            <a:r>
              <a:rPr lang="en-GB" sz="2000" dirty="0"/>
              <a:t>Some subjects cannot be taught in this way and therefore are taught separately such as </a:t>
            </a:r>
            <a:r>
              <a:rPr lang="en-GB" sz="2000" b="1" dirty="0"/>
              <a:t>RSE and Science</a:t>
            </a:r>
            <a:r>
              <a:rPr lang="en-GB" sz="2000" dirty="0"/>
              <a:t>.</a:t>
            </a:r>
          </a:p>
          <a:p>
            <a:r>
              <a:rPr lang="en-GB" sz="2000" dirty="0"/>
              <a:t>KS2 staff have looked carefully at the </a:t>
            </a:r>
            <a:r>
              <a:rPr lang="en-GB" sz="2000" b="1" dirty="0"/>
              <a:t>objectives</a:t>
            </a:r>
            <a:r>
              <a:rPr lang="en-GB" sz="2000" dirty="0"/>
              <a:t> and have made sure that there is ample </a:t>
            </a:r>
            <a:r>
              <a:rPr lang="en-GB" sz="2000" b="1" dirty="0"/>
              <a:t>opportunity for all children to stretch their thinking and learning</a:t>
            </a:r>
            <a:r>
              <a:rPr lang="en-GB" sz="2400" dirty="0"/>
              <a:t>.</a:t>
            </a:r>
            <a:r>
              <a:rPr lang="en-GB" sz="2000" dirty="0"/>
              <a:t> </a:t>
            </a:r>
            <a:endParaRPr lang="en-GB" sz="2400" dirty="0"/>
          </a:p>
        </p:txBody>
      </p:sp>
      <p:sp>
        <p:nvSpPr>
          <p:cNvPr id="4" name="Rounded Rectangle 3"/>
          <p:cNvSpPr/>
          <p:nvPr/>
        </p:nvSpPr>
        <p:spPr>
          <a:xfrm>
            <a:off x="395963" y="404664"/>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a:solidFill>
                  <a:srgbClr val="00B050"/>
                </a:solidFill>
              </a:rPr>
              <a:t>Topics KS2</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948264" y="5655958"/>
            <a:ext cx="1944216" cy="101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16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Keeping your child safe 2022-23</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22742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7505" y="1857013"/>
            <a:ext cx="8775606" cy="4247317"/>
          </a:xfrm>
          <a:prstGeom prst="rect">
            <a:avLst/>
          </a:prstGeom>
          <a:noFill/>
        </p:spPr>
        <p:txBody>
          <a:bodyPr wrap="square" rtlCol="0">
            <a:spAutoFit/>
          </a:bodyPr>
          <a:lstStyle/>
          <a:p>
            <a:pPr algn="ctr"/>
            <a:r>
              <a:rPr lang="en-GB" dirty="0"/>
              <a:t>Technology is advancing</a:t>
            </a:r>
          </a:p>
          <a:p>
            <a:pPr algn="ctr"/>
            <a:r>
              <a:rPr lang="en-GB" dirty="0"/>
              <a:t>Access to technology is happening younger</a:t>
            </a:r>
          </a:p>
          <a:p>
            <a:pPr algn="ctr"/>
            <a:r>
              <a:rPr lang="en-GB" dirty="0"/>
              <a:t>No phones/tablets/kindles/</a:t>
            </a:r>
            <a:r>
              <a:rPr lang="en-GB" dirty="0" err="1"/>
              <a:t>i</a:t>
            </a:r>
            <a:r>
              <a:rPr lang="en-GB" dirty="0"/>
              <a:t>-watches in school</a:t>
            </a:r>
          </a:p>
          <a:p>
            <a:pPr algn="ctr"/>
            <a:r>
              <a:rPr lang="en-GB" dirty="0">
                <a:solidFill>
                  <a:schemeClr val="accent6">
                    <a:lumMod val="50000"/>
                  </a:schemeClr>
                </a:solidFill>
              </a:rPr>
              <a:t>Thinkuknow.co.uk</a:t>
            </a:r>
            <a:r>
              <a:rPr lang="en-GB" dirty="0"/>
              <a:t>-Online education for children and adults</a:t>
            </a:r>
          </a:p>
          <a:p>
            <a:pPr marL="342900" indent="-342900" algn="ctr">
              <a:buFont typeface="Arial" panose="020B0604020202020204" pitchFamily="34" charset="0"/>
              <a:buChar char="•"/>
            </a:pPr>
            <a:r>
              <a:rPr lang="en-GB" dirty="0" err="1">
                <a:solidFill>
                  <a:schemeClr val="accent2">
                    <a:lumMod val="75000"/>
                  </a:schemeClr>
                </a:solidFill>
              </a:rPr>
              <a:t>youtube</a:t>
            </a:r>
            <a:r>
              <a:rPr lang="en-GB" dirty="0">
                <a:solidFill>
                  <a:schemeClr val="accent2">
                    <a:lumMod val="75000"/>
                  </a:schemeClr>
                </a:solidFill>
              </a:rPr>
              <a:t> kids</a:t>
            </a:r>
            <a:endParaRPr lang="en-GB" dirty="0"/>
          </a:p>
          <a:p>
            <a:pPr marL="342900" indent="-342900" algn="ctr">
              <a:buFont typeface="Arial" panose="020B0604020202020204" pitchFamily="34" charset="0"/>
              <a:buChar char="•"/>
            </a:pPr>
            <a:r>
              <a:rPr lang="en-GB" dirty="0" err="1">
                <a:solidFill>
                  <a:schemeClr val="accent2">
                    <a:lumMod val="75000"/>
                  </a:schemeClr>
                </a:solidFill>
              </a:rPr>
              <a:t>Kidrex</a:t>
            </a:r>
            <a:r>
              <a:rPr lang="en-GB" dirty="0"/>
              <a:t> (Child friendly search like google)</a:t>
            </a:r>
          </a:p>
          <a:p>
            <a:pPr marL="342900" indent="-342900" algn="ctr">
              <a:buFont typeface="Arial" panose="020B0604020202020204" pitchFamily="34" charset="0"/>
              <a:buChar char="•"/>
            </a:pPr>
            <a:r>
              <a:rPr lang="en-GB" dirty="0"/>
              <a:t>Knowing and using your home </a:t>
            </a:r>
            <a:r>
              <a:rPr lang="en-GB" dirty="0">
                <a:solidFill>
                  <a:schemeClr val="accent2">
                    <a:lumMod val="75000"/>
                  </a:schemeClr>
                </a:solidFill>
              </a:rPr>
              <a:t>Wi-Fi filters / privacy settings</a:t>
            </a:r>
            <a:r>
              <a:rPr lang="en-GB" dirty="0"/>
              <a:t>.</a:t>
            </a:r>
          </a:p>
          <a:p>
            <a:pPr marL="342900" indent="-342900" algn="ctr">
              <a:buFont typeface="Arial" panose="020B0604020202020204" pitchFamily="34" charset="0"/>
              <a:buChar char="•"/>
            </a:pPr>
            <a:r>
              <a:rPr lang="en-GB" dirty="0" err="1">
                <a:solidFill>
                  <a:schemeClr val="accent2">
                    <a:lumMod val="75000"/>
                  </a:schemeClr>
                </a:solidFill>
              </a:rPr>
              <a:t>MMGuardian</a:t>
            </a:r>
            <a:r>
              <a:rPr lang="en-GB" dirty="0"/>
              <a:t> </a:t>
            </a:r>
            <a:r>
              <a:rPr lang="en-GB" dirty="0">
                <a:solidFill>
                  <a:schemeClr val="accent2">
                    <a:lumMod val="75000"/>
                  </a:schemeClr>
                </a:solidFill>
              </a:rPr>
              <a:t>/ </a:t>
            </a:r>
            <a:r>
              <a:rPr lang="en-GB" dirty="0" err="1">
                <a:solidFill>
                  <a:schemeClr val="accent2">
                    <a:lumMod val="75000"/>
                  </a:schemeClr>
                </a:solidFill>
              </a:rPr>
              <a:t>ourpact</a:t>
            </a:r>
            <a:r>
              <a:rPr lang="en-GB" dirty="0">
                <a:solidFill>
                  <a:schemeClr val="accent2">
                    <a:lumMod val="75000"/>
                  </a:schemeClr>
                </a:solidFill>
              </a:rPr>
              <a:t> </a:t>
            </a:r>
            <a:r>
              <a:rPr lang="en-GB" dirty="0"/>
              <a:t>– how to take control of your child’s device</a:t>
            </a:r>
          </a:p>
          <a:p>
            <a:pPr marL="342900" indent="-342900" algn="ctr">
              <a:buFont typeface="Arial" panose="020B0604020202020204" pitchFamily="34" charset="0"/>
              <a:buChar char="•"/>
            </a:pPr>
            <a:r>
              <a:rPr lang="en-GB" dirty="0">
                <a:solidFill>
                  <a:schemeClr val="accent2">
                    <a:lumMod val="75000"/>
                  </a:schemeClr>
                </a:solidFill>
              </a:rPr>
              <a:t>Childnet.com</a:t>
            </a:r>
          </a:p>
          <a:p>
            <a:pPr marL="342900" indent="-342900" algn="ctr">
              <a:buFont typeface="Arial" panose="020B0604020202020204" pitchFamily="34" charset="0"/>
              <a:buChar char="•"/>
            </a:pPr>
            <a:r>
              <a:rPr lang="en-GB" dirty="0">
                <a:solidFill>
                  <a:schemeClr val="accent2">
                    <a:lumMod val="75000"/>
                  </a:schemeClr>
                </a:solidFill>
              </a:rPr>
              <a:t>NSPCC</a:t>
            </a:r>
            <a:r>
              <a:rPr lang="en-GB" dirty="0"/>
              <a:t> have good advice and resources if you are concerned</a:t>
            </a:r>
          </a:p>
          <a:p>
            <a:pPr marL="342900" indent="-342900" algn="ctr">
              <a:buFont typeface="Arial" panose="020B0604020202020204" pitchFamily="34" charset="0"/>
              <a:buChar char="•"/>
            </a:pPr>
            <a:r>
              <a:rPr lang="en-GB" dirty="0" err="1">
                <a:solidFill>
                  <a:schemeClr val="accent2">
                    <a:lumMod val="75000"/>
                  </a:schemeClr>
                </a:solidFill>
              </a:rPr>
              <a:t>Youtube</a:t>
            </a:r>
            <a:r>
              <a:rPr lang="en-GB" dirty="0">
                <a:solidFill>
                  <a:schemeClr val="accent2">
                    <a:lumMod val="75000"/>
                  </a:schemeClr>
                </a:solidFill>
              </a:rPr>
              <a:t> – settings </a:t>
            </a:r>
          </a:p>
          <a:p>
            <a:pPr marL="342900" indent="-342900" algn="ctr">
              <a:buFont typeface="Arial" panose="020B0604020202020204" pitchFamily="34" charset="0"/>
              <a:buChar char="•"/>
            </a:pPr>
            <a:endParaRPr lang="en-GB" dirty="0">
              <a:solidFill>
                <a:schemeClr val="accent2">
                  <a:lumMod val="75000"/>
                </a:schemeClr>
              </a:solidFill>
            </a:endParaRPr>
          </a:p>
          <a:p>
            <a:pPr algn="ctr"/>
            <a:r>
              <a:rPr lang="en-GB" u="sng" dirty="0">
                <a:solidFill>
                  <a:schemeClr val="accent2">
                    <a:lumMod val="75000"/>
                  </a:schemeClr>
                </a:solidFill>
              </a:rPr>
              <a:t>Please contact the school if you have any concerns about your child’s safety </a:t>
            </a:r>
          </a:p>
          <a:p>
            <a:pPr algn="ctr"/>
            <a:endParaRPr lang="en-GB"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34312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Home Learning</a:t>
            </a:r>
          </a:p>
        </p:txBody>
      </p:sp>
      <p:sp>
        <p:nvSpPr>
          <p:cNvPr id="6" name="TextBox 5"/>
          <p:cNvSpPr txBox="1"/>
          <p:nvPr/>
        </p:nvSpPr>
        <p:spPr>
          <a:xfrm>
            <a:off x="450818" y="1196752"/>
            <a:ext cx="8496515" cy="1200329"/>
          </a:xfrm>
          <a:prstGeom prst="rect">
            <a:avLst/>
          </a:prstGeom>
          <a:noFill/>
        </p:spPr>
        <p:txBody>
          <a:bodyPr wrap="square" rtlCol="0">
            <a:spAutoFit/>
          </a:bodyPr>
          <a:lstStyle/>
          <a:p>
            <a:pPr marL="285750" indent="-285750">
              <a:buFont typeface="Arial" panose="020B0604020202020204" pitchFamily="34" charset="0"/>
              <a:buChar char="•"/>
            </a:pPr>
            <a:r>
              <a:rPr lang="en-GB" dirty="0"/>
              <a:t>Information about when and what your child is given in terms of home learning will have been in your child’s class newsletter. Each child should have a home learning journal.</a:t>
            </a:r>
          </a:p>
          <a:p>
            <a:pPr marL="285750" indent="-285750">
              <a:buFont typeface="Arial" panose="020B0604020202020204" pitchFamily="34" charset="0"/>
              <a:buChar char="•"/>
            </a:pPr>
            <a:endParaRPr lang="en-GB"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7939989" y="6307865"/>
            <a:ext cx="1225723" cy="55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965" y="2348880"/>
            <a:ext cx="8275244" cy="2308324"/>
          </a:xfrm>
          <a:prstGeom prst="rect">
            <a:avLst/>
          </a:prstGeom>
          <a:noFill/>
        </p:spPr>
        <p:txBody>
          <a:bodyPr wrap="square" rtlCol="0">
            <a:spAutoFit/>
          </a:bodyPr>
          <a:lstStyle/>
          <a:p>
            <a:pPr marL="285750" indent="-285750">
              <a:buFontTx/>
              <a:buChar char="-"/>
            </a:pPr>
            <a:r>
              <a:rPr lang="en-GB" dirty="0"/>
              <a:t>The KS2 format for home learning  will differ slightly from the KS1 as some of the things required in KS2 need a more formal setting.</a:t>
            </a:r>
          </a:p>
          <a:p>
            <a:endParaRPr lang="en-GB" dirty="0"/>
          </a:p>
          <a:p>
            <a:pPr marL="285750" indent="-285750">
              <a:buFontTx/>
              <a:buChar char="-"/>
            </a:pPr>
            <a:r>
              <a:rPr lang="en-GB" dirty="0"/>
              <a:t>The children will have a spelling list every week so that they can practise all of the quite rigorous requirements for spelling. </a:t>
            </a:r>
            <a:endParaRPr lang="en-GB" dirty="0" smtClean="0"/>
          </a:p>
          <a:p>
            <a:pPr marL="285750" indent="-285750">
              <a:buFontTx/>
              <a:buChar char="-"/>
            </a:pPr>
            <a:endParaRPr lang="en-GB" dirty="0"/>
          </a:p>
          <a:p>
            <a:pPr marL="285750" indent="-285750">
              <a:buFontTx/>
              <a:buChar char="-"/>
            </a:pPr>
            <a:r>
              <a:rPr lang="en-GB" dirty="0" smtClean="0"/>
              <a:t>Please note that Year 4 will get additional times tables home learning to support them for the Multiplication Tables Check that they sit in June.</a:t>
            </a:r>
          </a:p>
        </p:txBody>
      </p:sp>
    </p:spTree>
    <p:extLst>
      <p:ext uri="{BB962C8B-B14F-4D97-AF65-F5344CB8AC3E}">
        <p14:creationId xmlns:p14="http://schemas.microsoft.com/office/powerpoint/2010/main" val="386556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7"/>
            <a:ext cx="8229600" cy="2952328"/>
          </a:xfrm>
        </p:spPr>
        <p:txBody>
          <a:bodyPr>
            <a:normAutofit fontScale="92500"/>
          </a:bodyPr>
          <a:lstStyle/>
          <a:p>
            <a:r>
              <a:rPr lang="en-GB" b="1" u="sng" dirty="0"/>
              <a:t>Types of learning activity for KS2</a:t>
            </a:r>
            <a:r>
              <a:rPr lang="en-GB" dirty="0"/>
              <a:t>: </a:t>
            </a:r>
          </a:p>
          <a:p>
            <a:pPr marL="1657350" lvl="3" indent="-285750">
              <a:buFont typeface="Arial" panose="020B0604020202020204" pitchFamily="34" charset="0"/>
              <a:buChar char="•"/>
            </a:pPr>
            <a:r>
              <a:rPr lang="en-GB" dirty="0"/>
              <a:t> </a:t>
            </a:r>
            <a:r>
              <a:rPr lang="en-GB" b="1" dirty="0"/>
              <a:t>Key Skills: </a:t>
            </a:r>
            <a:r>
              <a:rPr lang="en-GB" dirty="0"/>
              <a:t>Children’s learning is underpinned by essential key skills – maths and Grammar on rotation and reading everyday.</a:t>
            </a:r>
          </a:p>
          <a:p>
            <a:pPr marL="1657350" lvl="3" indent="-285750">
              <a:buFont typeface="Arial" panose="020B0604020202020204" pitchFamily="34" charset="0"/>
              <a:buChar char="•"/>
            </a:pPr>
            <a:r>
              <a:rPr lang="en-GB" b="1" dirty="0"/>
              <a:t>Topic learning: </a:t>
            </a:r>
            <a:r>
              <a:rPr lang="en-GB" dirty="0"/>
              <a:t>Children may be presented with a range of topic based activities to be completed over a longer period of time.</a:t>
            </a:r>
          </a:p>
          <a:p>
            <a:pPr marL="1657350" lvl="3" indent="-285750">
              <a:buFont typeface="Arial" panose="020B0604020202020204" pitchFamily="34" charset="0"/>
              <a:buChar char="•"/>
            </a:pPr>
            <a:r>
              <a:rPr lang="en-GB" b="1" dirty="0"/>
              <a:t>Set Tasks: </a:t>
            </a:r>
            <a:r>
              <a:rPr lang="en-GB" dirty="0"/>
              <a:t> More formal set tasks with a definitive short term deadline. Year 6 in particular will receive these to help with the transition to KS3.</a:t>
            </a:r>
          </a:p>
          <a:p>
            <a:pPr marL="1371600" lvl="3" indent="0" algn="just">
              <a:buNone/>
            </a:pPr>
            <a:endParaRPr lang="en-GB" b="1" u="sng" dirty="0"/>
          </a:p>
          <a:p>
            <a:pPr marL="1371600" lvl="3" indent="0" algn="just">
              <a:buNone/>
            </a:pPr>
            <a:endParaRPr lang="en-GB" sz="3600" b="1" u="sng" dirty="0"/>
          </a:p>
          <a:p>
            <a:pPr marL="1371600" lvl="3" indent="0">
              <a:buNone/>
            </a:pPr>
            <a:endParaRPr lang="en-GB" b="1" dirty="0"/>
          </a:p>
          <a:p>
            <a:pPr marL="1371600" lvl="3" indent="0">
              <a:buNone/>
            </a:pPr>
            <a:endParaRPr lang="en-GB" dirty="0"/>
          </a:p>
          <a:p>
            <a:pPr marL="1657350" lvl="3" indent="-285750">
              <a:buFont typeface="Arial" panose="020B0604020202020204" pitchFamily="34" charset="0"/>
              <a:buChar char="•"/>
            </a:pPr>
            <a:endParaRPr lang="en-GB" b="1" dirty="0"/>
          </a:p>
          <a:p>
            <a:pPr marL="0" indent="0">
              <a:buNone/>
            </a:pPr>
            <a:endParaRPr lang="en-GB" dirty="0"/>
          </a:p>
        </p:txBody>
      </p:sp>
      <p:sp>
        <p:nvSpPr>
          <p:cNvPr id="4"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Home Learning</a:t>
            </a:r>
          </a:p>
        </p:txBody>
      </p:sp>
      <p:sp>
        <p:nvSpPr>
          <p:cNvPr id="5" name="TextBox 4"/>
          <p:cNvSpPr txBox="1"/>
          <p:nvPr/>
        </p:nvSpPr>
        <p:spPr>
          <a:xfrm>
            <a:off x="611560" y="4293096"/>
            <a:ext cx="8136476" cy="2123658"/>
          </a:xfrm>
          <a:prstGeom prst="rect">
            <a:avLst/>
          </a:prstGeom>
          <a:noFill/>
        </p:spPr>
        <p:txBody>
          <a:bodyPr wrap="square" rtlCol="0">
            <a:spAutoFit/>
          </a:bodyPr>
          <a:lstStyle/>
          <a:p>
            <a:pPr marL="457200" indent="-457200">
              <a:buFont typeface="Arial" panose="020B0604020202020204" pitchFamily="34" charset="0"/>
              <a:buChar char="•"/>
            </a:pPr>
            <a:r>
              <a:rPr lang="en-GB" sz="3000" b="1" u="sng" dirty="0"/>
              <a:t>Presentation</a:t>
            </a:r>
          </a:p>
          <a:p>
            <a:r>
              <a:rPr lang="en-GB" sz="2000" dirty="0"/>
              <a:t>We have high expectations of the quality of work produced in Home Learning. Therefore home learning should be </a:t>
            </a:r>
            <a:r>
              <a:rPr lang="en-GB" sz="2000" b="1" dirty="0"/>
              <a:t>completed in pencil </a:t>
            </a:r>
            <a:r>
              <a:rPr lang="en-GB" sz="2000" dirty="0"/>
              <a:t>or (if they have a pen licence) </a:t>
            </a:r>
            <a:r>
              <a:rPr lang="en-GB" sz="2000" b="1" dirty="0"/>
              <a:t>handwriting pen</a:t>
            </a:r>
            <a:r>
              <a:rPr lang="en-GB" sz="2000" dirty="0"/>
              <a:t>. </a:t>
            </a:r>
            <a:r>
              <a:rPr lang="en-GB" sz="2000" b="1" dirty="0"/>
              <a:t>Rulers</a:t>
            </a:r>
            <a:r>
              <a:rPr lang="en-GB" sz="2000" dirty="0"/>
              <a:t> must be used when underlining and drawing straight lines.  </a:t>
            </a:r>
            <a:r>
              <a:rPr lang="en-GB" sz="2000" b="1" dirty="0"/>
              <a:t>Diagrams/ pictures </a:t>
            </a:r>
            <a:r>
              <a:rPr lang="en-GB" sz="2000" dirty="0"/>
              <a:t>should be in </a:t>
            </a:r>
            <a:r>
              <a:rPr lang="en-GB" sz="2000" b="1" dirty="0"/>
              <a:t>pencil. </a:t>
            </a:r>
            <a:r>
              <a:rPr lang="en-GB" sz="2000" dirty="0"/>
              <a:t>Work should be presented </a:t>
            </a:r>
            <a:r>
              <a:rPr lang="en-GB" sz="2000" b="1" dirty="0"/>
              <a:t>neatly </a:t>
            </a:r>
            <a:r>
              <a:rPr lang="en-GB" sz="2000" dirty="0"/>
              <a:t>and handwriting should be </a:t>
            </a:r>
            <a:r>
              <a:rPr lang="en-GB" sz="2000" b="1" dirty="0"/>
              <a:t>joined </a:t>
            </a:r>
            <a:r>
              <a:rPr lang="en-GB" sz="2000" dirty="0"/>
              <a:t>if appropriate</a:t>
            </a:r>
            <a:r>
              <a:rPr lang="en-GB" sz="2000" b="1" dirty="0"/>
              <a:t>.</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380312" y="1340768"/>
            <a:ext cx="1225723" cy="55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53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285750" indent="-285750"/>
            <a:r>
              <a:rPr lang="en-GB" b="1" u="sng" dirty="0"/>
              <a:t>Reading –  A Key Skill</a:t>
            </a:r>
            <a:br>
              <a:rPr lang="en-GB" b="1" u="sng" dirty="0"/>
            </a:br>
            <a:r>
              <a:rPr lang="en-GB" b="1" dirty="0"/>
              <a:t>	</a:t>
            </a:r>
          </a:p>
          <a:p>
            <a:pPr marL="1657350" lvl="3" indent="-285750">
              <a:buFont typeface="Arial" panose="020B0604020202020204" pitchFamily="34" charset="0"/>
              <a:buChar char="•"/>
            </a:pPr>
            <a:r>
              <a:rPr lang="en-GB" dirty="0"/>
              <a:t>It is expected that your </a:t>
            </a:r>
            <a:r>
              <a:rPr lang="en-GB" b="1" u="sng" dirty="0"/>
              <a:t>child reads everyday</a:t>
            </a:r>
            <a:r>
              <a:rPr lang="en-GB" dirty="0"/>
              <a:t>. Remember to log the reading in the reading record. We expect you to read with your children at least a couple of times a week.</a:t>
            </a:r>
          </a:p>
          <a:p>
            <a:pPr marL="1657350" lvl="3" indent="-285750">
              <a:buFont typeface="Arial" panose="020B0604020202020204" pitchFamily="34" charset="0"/>
              <a:buChar char="•"/>
            </a:pPr>
            <a:r>
              <a:rPr lang="en-GB" dirty="0"/>
              <a:t>Though some children are fluent, this does not necessarily mean that they understand all they read. Reading with you child helps to check their overall understanding of the text and also their understanding of the language used. This can often be an issue for children reading books above their age range.</a:t>
            </a:r>
          </a:p>
          <a:p>
            <a:pPr marL="1657350" lvl="3" indent="-285750">
              <a:buFont typeface="Arial" panose="020B0604020202020204" pitchFamily="34" charset="0"/>
              <a:buChar char="•"/>
            </a:pPr>
            <a:r>
              <a:rPr lang="en-GB" dirty="0"/>
              <a:t>Also to foster an enjoyment of reading in your child, we encourage them to change a book if it does not inspire them to continue reading and  their comprehension of deeper meaning within the text is often needed.</a:t>
            </a:r>
          </a:p>
          <a:p>
            <a:pPr marL="1657350" lvl="3" indent="-285750">
              <a:buFont typeface="Arial" panose="020B0604020202020204" pitchFamily="34" charset="0"/>
              <a:buChar char="•"/>
            </a:pPr>
            <a:r>
              <a:rPr lang="en-GB" dirty="0"/>
              <a:t>Reading Records will be checked by an adult in school at least once a week. Children will build their reading skills, with an adult in school, during guided reading sessions at least once a week.</a:t>
            </a:r>
            <a:br>
              <a:rPr lang="en-GB" dirty="0"/>
            </a:br>
            <a:endParaRPr lang="en-GB" dirty="0"/>
          </a:p>
          <a:p>
            <a:pPr marL="0" indent="0">
              <a:buNone/>
            </a:pPr>
            <a:endParaRPr lang="en-GB" dirty="0"/>
          </a:p>
        </p:txBody>
      </p:sp>
      <p:sp>
        <p:nvSpPr>
          <p:cNvPr id="4" name="Rounded Rectangle 4"/>
          <p:cNvSpPr/>
          <p:nvPr/>
        </p:nvSpPr>
        <p:spPr>
          <a:xfrm>
            <a:off x="398033"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Reading </a:t>
            </a:r>
          </a:p>
        </p:txBody>
      </p:sp>
    </p:spTree>
    <p:extLst>
      <p:ext uri="{BB962C8B-B14F-4D97-AF65-F5344CB8AC3E}">
        <p14:creationId xmlns:p14="http://schemas.microsoft.com/office/powerpoint/2010/main" val="4243594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Thank you in advance for your time and support.</a:t>
            </a:r>
          </a:p>
          <a:p>
            <a:pPr marL="0" indent="0">
              <a:buNone/>
            </a:pPr>
            <a:r>
              <a:rPr lang="en-GB" dirty="0"/>
              <a:t>We are here to support and enhance your child’s learning experiences and hope to continue to do so throughout the year.</a:t>
            </a:r>
          </a:p>
          <a:p>
            <a:pPr marL="0" indent="0">
              <a:buNone/>
            </a:pPr>
            <a:r>
              <a:rPr lang="en-GB" dirty="0"/>
              <a:t>We appreciate the time and effort you put in and look forward to working together with you, to create a love of learning in your child.</a:t>
            </a:r>
          </a:p>
          <a:p>
            <a:pPr marL="0" indent="0">
              <a:buNone/>
            </a:pPr>
            <a:endParaRPr lang="en-GB" dirty="0"/>
          </a:p>
        </p:txBody>
      </p:sp>
      <p:sp>
        <p:nvSpPr>
          <p:cNvPr id="4"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Thank You!</a:t>
            </a:r>
          </a:p>
        </p:txBody>
      </p:sp>
      <p:pic>
        <p:nvPicPr>
          <p:cNvPr id="5" name="Picture 4" descr="The Inappropriate Homeschooler: The Key to Successfully Homeschool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5296888"/>
            <a:ext cx="1835696" cy="1363004"/>
          </a:xfrm>
          <a:prstGeom prst="rect">
            <a:avLst/>
          </a:prstGeom>
        </p:spPr>
      </p:pic>
    </p:spTree>
    <p:extLst>
      <p:ext uri="{BB962C8B-B14F-4D97-AF65-F5344CB8AC3E}">
        <p14:creationId xmlns:p14="http://schemas.microsoft.com/office/powerpoint/2010/main" val="81051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Adults in Key Stage Two</a:t>
            </a:r>
          </a:p>
        </p:txBody>
      </p:sp>
      <p:sp>
        <p:nvSpPr>
          <p:cNvPr id="6" name="TextBox 5"/>
          <p:cNvSpPr txBox="1"/>
          <p:nvPr/>
        </p:nvSpPr>
        <p:spPr>
          <a:xfrm>
            <a:off x="323742" y="2060848"/>
            <a:ext cx="8496515" cy="3139321"/>
          </a:xfrm>
          <a:prstGeom prst="rect">
            <a:avLst/>
          </a:prstGeom>
          <a:noFill/>
        </p:spPr>
        <p:txBody>
          <a:bodyPr wrap="square" rtlCol="0">
            <a:spAutoFit/>
          </a:bodyPr>
          <a:lstStyle/>
          <a:p>
            <a:pPr marL="285750" indent="-285750">
              <a:buFont typeface="Arial" panose="020B0604020202020204" pitchFamily="34" charset="0"/>
              <a:buChar char="•"/>
            </a:pPr>
            <a:r>
              <a:rPr lang="en-GB" b="1" u="sng" dirty="0"/>
              <a:t>Willows Class,  Year 3  </a:t>
            </a:r>
            <a:r>
              <a:rPr lang="en-GB" dirty="0"/>
              <a:t>- Miss Johnson and Mrs Fraser</a:t>
            </a:r>
          </a:p>
          <a:p>
            <a:r>
              <a:rPr lang="en-GB" dirty="0"/>
              <a:t>		Supported by Mrs Gosling, Mrs White and Miss Bruce</a:t>
            </a:r>
          </a:p>
          <a:p>
            <a:endParaRPr lang="en-GB" dirty="0"/>
          </a:p>
          <a:p>
            <a:pPr marL="285750" indent="-285750">
              <a:buFont typeface="Arial" panose="020B0604020202020204" pitchFamily="34" charset="0"/>
              <a:buChar char="•"/>
            </a:pPr>
            <a:r>
              <a:rPr lang="en-GB" b="1" u="sng" dirty="0"/>
              <a:t>Willows Class,  Year 3  </a:t>
            </a:r>
            <a:r>
              <a:rPr lang="en-GB" dirty="0"/>
              <a:t>- Miss </a:t>
            </a:r>
            <a:r>
              <a:rPr lang="en-GB" dirty="0" err="1"/>
              <a:t>Melin</a:t>
            </a:r>
            <a:endParaRPr lang="en-GB" dirty="0"/>
          </a:p>
          <a:p>
            <a:r>
              <a:rPr lang="en-GB" dirty="0"/>
              <a:t>		Supported by Mrs Mouton and Mrs White</a:t>
            </a:r>
          </a:p>
          <a:p>
            <a:endParaRPr lang="en-GB" dirty="0"/>
          </a:p>
          <a:p>
            <a:pPr marL="285750" indent="-285750">
              <a:buFont typeface="Arial" panose="020B0604020202020204" pitchFamily="34" charset="0"/>
              <a:buChar char="•"/>
            </a:pPr>
            <a:r>
              <a:rPr lang="en-GB" b="1" u="sng" dirty="0"/>
              <a:t>Ash Class,  Year 5 </a:t>
            </a:r>
            <a:r>
              <a:rPr lang="en-GB" dirty="0"/>
              <a:t>– Miss Jacobs</a:t>
            </a:r>
          </a:p>
          <a:p>
            <a:r>
              <a:rPr lang="en-GB" dirty="0"/>
              <a:t>                                     Supported by Mrs Pearce</a:t>
            </a:r>
          </a:p>
          <a:p>
            <a:endParaRPr lang="en-GB" dirty="0"/>
          </a:p>
          <a:p>
            <a:pPr marL="285750" indent="-285750">
              <a:buFont typeface="Arial" panose="020B0604020202020204" pitchFamily="34" charset="0"/>
              <a:buChar char="•"/>
            </a:pPr>
            <a:r>
              <a:rPr lang="en-GB" b="1" u="sng" dirty="0"/>
              <a:t>Oaks Class, Year 6 </a:t>
            </a:r>
            <a:r>
              <a:rPr lang="en-GB" dirty="0"/>
              <a:t>– Mr </a:t>
            </a:r>
            <a:r>
              <a:rPr lang="en-GB" dirty="0" err="1"/>
              <a:t>Howse</a:t>
            </a:r>
            <a:endParaRPr lang="en-GB" dirty="0"/>
          </a:p>
          <a:p>
            <a:r>
              <a:rPr lang="en-GB" dirty="0"/>
              <a:t>                                        Supported by Mrs Pearce</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6652328" y="544522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535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Key Dates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6652328" y="544522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09075" y="1628800"/>
            <a:ext cx="8496515" cy="3693319"/>
          </a:xfrm>
          <a:prstGeom prst="rect">
            <a:avLst/>
          </a:prstGeom>
          <a:noFill/>
        </p:spPr>
        <p:txBody>
          <a:bodyPr wrap="square" rtlCol="0">
            <a:spAutoFit/>
          </a:bodyPr>
          <a:lstStyle/>
          <a:p>
            <a:pPr marL="285750" indent="-285750">
              <a:buFont typeface="Arial" panose="020B0604020202020204" pitchFamily="34" charset="0"/>
              <a:buChar char="•"/>
            </a:pPr>
            <a:r>
              <a:rPr lang="en-GB" dirty="0"/>
              <a:t>All the following dates are on the school E-diary found via the school website.</a:t>
            </a:r>
          </a:p>
          <a:p>
            <a:endParaRPr lang="en-GB" b="1" u="sng" dirty="0"/>
          </a:p>
          <a:p>
            <a:pPr marL="285750" indent="-285750">
              <a:buFont typeface="Arial" panose="020B0604020202020204" pitchFamily="34" charset="0"/>
              <a:buChar char="•"/>
            </a:pPr>
            <a:r>
              <a:rPr lang="en-GB" b="1" u="sng" dirty="0"/>
              <a:t>Harvest Festival </a:t>
            </a:r>
            <a:r>
              <a:rPr lang="en-GB" dirty="0"/>
              <a:t>	</a:t>
            </a:r>
            <a:r>
              <a:rPr lang="en-GB" u="sng" dirty="0"/>
              <a:t>26th October </a:t>
            </a:r>
          </a:p>
          <a:p>
            <a:pPr marL="3028950" lvl="6" indent="-285750">
              <a:buFont typeface="Arial" panose="020B0604020202020204" pitchFamily="34" charset="0"/>
              <a:buChar char="•"/>
            </a:pPr>
            <a:r>
              <a:rPr lang="en-GB" dirty="0"/>
              <a:t>Children will arrive at school as normal.</a:t>
            </a:r>
          </a:p>
          <a:p>
            <a:pPr marL="3028950" lvl="6" indent="-285750">
              <a:buFont typeface="Arial" panose="020B0604020202020204" pitchFamily="34" charset="0"/>
              <a:buChar char="•"/>
            </a:pPr>
            <a:r>
              <a:rPr lang="en-GB" dirty="0"/>
              <a:t>Service will be at church at </a:t>
            </a:r>
            <a:r>
              <a:rPr lang="en-GB" dirty="0">
                <a:highlight>
                  <a:srgbClr val="FFFF00"/>
                </a:highlight>
              </a:rPr>
              <a:t>9.30</a:t>
            </a:r>
          </a:p>
          <a:p>
            <a:pPr marL="3028950" lvl="6" indent="-285750">
              <a:buFont typeface="Arial" panose="020B0604020202020204" pitchFamily="34" charset="0"/>
              <a:buChar char="•"/>
            </a:pPr>
            <a:r>
              <a:rPr lang="en-GB" dirty="0"/>
              <a:t>There will be a class harvest boxes which you can contribute towards by handing in items to class teacher.</a:t>
            </a:r>
          </a:p>
          <a:p>
            <a:pPr lvl="6"/>
            <a:r>
              <a:rPr lang="en-GB" dirty="0"/>
              <a:t> </a:t>
            </a:r>
          </a:p>
          <a:p>
            <a:pPr marL="285750" indent="-285750">
              <a:buFont typeface="Arial" panose="020B0604020202020204" pitchFamily="34" charset="0"/>
              <a:buChar char="•"/>
            </a:pPr>
            <a:r>
              <a:rPr lang="en-GB" b="1" u="sng" dirty="0"/>
              <a:t>Parents evening- </a:t>
            </a:r>
            <a:r>
              <a:rPr lang="en-GB" dirty="0"/>
              <a:t>              </a:t>
            </a:r>
            <a:r>
              <a:rPr lang="en-GB" u="sng" dirty="0"/>
              <a:t>Week of 17</a:t>
            </a:r>
            <a:r>
              <a:rPr lang="en-GB" u="sng" baseline="30000" dirty="0"/>
              <a:t>th </a:t>
            </a:r>
            <a:r>
              <a:rPr lang="en-GB" u="sng" dirty="0"/>
              <a:t> October</a:t>
            </a:r>
          </a:p>
          <a:p>
            <a:pPr marL="3486150" lvl="7" indent="-285750">
              <a:buFont typeface="Arial" panose="020B0604020202020204" pitchFamily="34" charset="0"/>
              <a:buChar char="•"/>
            </a:pPr>
            <a:r>
              <a:rPr lang="en-GB" dirty="0"/>
              <a:t>Opportunity to see how your child is settling in to their class and to ask any questions</a:t>
            </a:r>
          </a:p>
          <a:p>
            <a:pPr marL="3486150" lvl="7" indent="-285750">
              <a:buFont typeface="Arial" panose="020B0604020202020204" pitchFamily="34" charset="0"/>
              <a:buChar char="•"/>
            </a:pPr>
            <a:r>
              <a:rPr lang="en-GB" b="1" dirty="0"/>
              <a:t>Will take place in person in the school hall</a:t>
            </a:r>
          </a:p>
          <a:p>
            <a:pPr lvl="6"/>
            <a:endParaRPr lang="en-GB" b="1" dirty="0"/>
          </a:p>
        </p:txBody>
      </p:sp>
    </p:spTree>
    <p:extLst>
      <p:ext uri="{BB962C8B-B14F-4D97-AF65-F5344CB8AC3E}">
        <p14:creationId xmlns:p14="http://schemas.microsoft.com/office/powerpoint/2010/main" val="2951350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Key Dates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6652328" y="544522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09075" y="1628800"/>
            <a:ext cx="8496515" cy="2585323"/>
          </a:xfrm>
          <a:prstGeom prst="rect">
            <a:avLst/>
          </a:prstGeom>
          <a:noFill/>
        </p:spPr>
        <p:txBody>
          <a:bodyPr wrap="square" rtlCol="0">
            <a:spAutoFit/>
          </a:bodyPr>
          <a:lstStyle/>
          <a:p>
            <a:pPr marL="285750" indent="-285750">
              <a:buFont typeface="Arial" panose="020B0604020202020204" pitchFamily="34" charset="0"/>
              <a:buChar char="•"/>
            </a:pPr>
            <a:r>
              <a:rPr lang="en-GB" dirty="0"/>
              <a:t>All the following dates are on the school E-diary found via the school website.</a:t>
            </a:r>
          </a:p>
          <a:p>
            <a:endParaRPr lang="en-GB" b="1" u="sng" dirty="0"/>
          </a:p>
          <a:p>
            <a:pPr marL="285750" indent="-285750">
              <a:buFont typeface="Arial" panose="020B0604020202020204" pitchFamily="34" charset="0"/>
              <a:buChar char="•"/>
            </a:pPr>
            <a:r>
              <a:rPr lang="en-GB" b="1" u="sng" dirty="0"/>
              <a:t>Flu Vaccination</a:t>
            </a:r>
            <a:r>
              <a:rPr lang="en-GB" dirty="0"/>
              <a:t>	</a:t>
            </a:r>
            <a:r>
              <a:rPr lang="en-GB" u="sng" dirty="0"/>
              <a:t>Friday 21</a:t>
            </a:r>
            <a:r>
              <a:rPr lang="en-GB" u="sng" baseline="30000" dirty="0"/>
              <a:t>st</a:t>
            </a:r>
            <a:r>
              <a:rPr lang="en-GB" u="sng" dirty="0"/>
              <a:t> October</a:t>
            </a:r>
          </a:p>
          <a:p>
            <a:pPr marL="3028950" lvl="6" indent="-285750">
              <a:buFont typeface="Arial" panose="020B0604020202020204" pitchFamily="34" charset="0"/>
              <a:buChar char="•"/>
            </a:pPr>
            <a:r>
              <a:rPr lang="en-GB" dirty="0"/>
              <a:t>Should have had an email detailing this and how to opt in or out. Please email the office if you have nay questions. </a:t>
            </a:r>
          </a:p>
          <a:p>
            <a:pPr lvl="6"/>
            <a:endParaRPr lang="en-GB" b="1" dirty="0"/>
          </a:p>
          <a:p>
            <a:endParaRPr lang="en-GB" b="1" dirty="0"/>
          </a:p>
          <a:p>
            <a:pPr lvl="6"/>
            <a:endParaRPr lang="en-GB" b="1" dirty="0"/>
          </a:p>
        </p:txBody>
      </p:sp>
    </p:spTree>
    <p:extLst>
      <p:ext uri="{BB962C8B-B14F-4D97-AF65-F5344CB8AC3E}">
        <p14:creationId xmlns:p14="http://schemas.microsoft.com/office/powerpoint/2010/main" val="154261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Expectations for Parents:</a:t>
            </a:r>
          </a:p>
        </p:txBody>
      </p:sp>
      <p:sp>
        <p:nvSpPr>
          <p:cNvPr id="6" name="TextBox 5"/>
          <p:cNvSpPr txBox="1"/>
          <p:nvPr/>
        </p:nvSpPr>
        <p:spPr>
          <a:xfrm>
            <a:off x="395965" y="1196752"/>
            <a:ext cx="8479734" cy="4801314"/>
          </a:xfrm>
          <a:prstGeom prst="rect">
            <a:avLst/>
          </a:prstGeom>
          <a:noFill/>
        </p:spPr>
        <p:txBody>
          <a:bodyPr wrap="square" rtlCol="0">
            <a:spAutoFit/>
          </a:bodyPr>
          <a:lstStyle/>
          <a:p>
            <a:r>
              <a:rPr lang="en-GB" dirty="0">
                <a:solidFill>
                  <a:schemeClr val="accent2">
                    <a:lumMod val="75000"/>
                  </a:schemeClr>
                </a:solidFill>
              </a:rPr>
              <a:t>If you have a concern or news you want to share</a:t>
            </a:r>
            <a:r>
              <a:rPr lang="en-GB" dirty="0"/>
              <a:t>:</a:t>
            </a:r>
          </a:p>
          <a:p>
            <a:endParaRPr lang="en-GB" dirty="0"/>
          </a:p>
          <a:p>
            <a:r>
              <a:rPr lang="en-GB" dirty="0"/>
              <a:t>We are here to help: In the first instance, </a:t>
            </a:r>
            <a:r>
              <a:rPr lang="en-GB" b="1" u="sng" dirty="0"/>
              <a:t>always discuss your child or your concerns with their class teacher. </a:t>
            </a:r>
            <a:r>
              <a:rPr lang="en-GB" dirty="0"/>
              <a:t>We can be contacted via email through the school office. If you need a  chat, please book an appointment to see the class teacher before or after school via the school office.</a:t>
            </a:r>
          </a:p>
          <a:p>
            <a:endParaRPr lang="en-GB" dirty="0"/>
          </a:p>
          <a:p>
            <a:r>
              <a:rPr lang="en-GB" dirty="0"/>
              <a:t>-</a:t>
            </a:r>
            <a:r>
              <a:rPr lang="en-GB" b="1" dirty="0"/>
              <a:t>Following meeting with your child’s teache</a:t>
            </a:r>
            <a:r>
              <a:rPr lang="en-GB" dirty="0"/>
              <a:t>r, if you feel you need to seek further support, please book time with a key stage 2 leader, </a:t>
            </a:r>
            <a:r>
              <a:rPr lang="en-GB" b="1" u="sng" dirty="0"/>
              <a:t> Mr </a:t>
            </a:r>
            <a:r>
              <a:rPr lang="en-GB" b="1" u="sng" dirty="0" err="1"/>
              <a:t>Howse</a:t>
            </a:r>
            <a:r>
              <a:rPr lang="en-GB" b="1" u="sng" dirty="0"/>
              <a:t>.</a:t>
            </a:r>
            <a:r>
              <a:rPr lang="en-GB" b="1" dirty="0"/>
              <a:t>  </a:t>
            </a:r>
            <a:r>
              <a:rPr lang="en-GB" dirty="0"/>
              <a:t>Depending on the issues, we may feel more than one meeting is needed.</a:t>
            </a:r>
          </a:p>
          <a:p>
            <a:pPr>
              <a:buFontTx/>
              <a:buChar char="-"/>
            </a:pPr>
            <a:endParaRPr lang="en-GB" dirty="0"/>
          </a:p>
          <a:p>
            <a:r>
              <a:rPr lang="en-GB" dirty="0"/>
              <a:t>-If parents have a concern about special educational learning, first speak to your class teacher, and then our </a:t>
            </a:r>
            <a:r>
              <a:rPr lang="en-GB" b="1" u="sng" dirty="0"/>
              <a:t>SENCO,  Mrs Lloyd.</a:t>
            </a:r>
          </a:p>
          <a:p>
            <a:endParaRPr lang="en-GB" dirty="0"/>
          </a:p>
          <a:p>
            <a:r>
              <a:rPr lang="en-GB" dirty="0"/>
              <a:t>-Our </a:t>
            </a:r>
            <a:r>
              <a:rPr lang="en-GB" u="sng" dirty="0"/>
              <a:t>Head of School, Miss Johnson and from October our Headteacher, Mrs Hillman </a:t>
            </a:r>
            <a:r>
              <a:rPr lang="en-GB" dirty="0"/>
              <a:t>is available to support parents too. Please arrange a meeting with her if you feel further support is needed </a:t>
            </a:r>
            <a:r>
              <a:rPr lang="en-GB" b="1" dirty="0"/>
              <a:t>after meeting with Key Stage Leaders.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380312" y="6004491"/>
            <a:ext cx="1498862" cy="78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150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Expectations for children’s behaviour</a:t>
            </a:r>
          </a:p>
        </p:txBody>
      </p:sp>
      <p:sp>
        <p:nvSpPr>
          <p:cNvPr id="6" name="TextBox 5"/>
          <p:cNvSpPr txBox="1"/>
          <p:nvPr/>
        </p:nvSpPr>
        <p:spPr>
          <a:xfrm>
            <a:off x="386595" y="1227814"/>
            <a:ext cx="8496515" cy="6186309"/>
          </a:xfrm>
          <a:prstGeom prst="rect">
            <a:avLst/>
          </a:prstGeom>
          <a:noFill/>
        </p:spPr>
        <p:txBody>
          <a:bodyPr wrap="square" rtlCol="0">
            <a:spAutoFit/>
          </a:bodyPr>
          <a:lstStyle/>
          <a:p>
            <a:r>
              <a:rPr lang="en-GB" dirty="0"/>
              <a:t>We have high expectations of behaviour and we will expect your child to follow the </a:t>
            </a:r>
            <a:r>
              <a:rPr lang="en-GB" u="sng" dirty="0"/>
              <a:t>School Rules </a:t>
            </a:r>
            <a:r>
              <a:rPr lang="en-GB" dirty="0"/>
              <a:t>They have rights which we discuss with them but we also talk about the responsibilities that go along with them:</a:t>
            </a:r>
          </a:p>
          <a:p>
            <a:r>
              <a:rPr lang="en-GB" dirty="0"/>
              <a:t>The children have:</a:t>
            </a:r>
          </a:p>
          <a:p>
            <a:pPr marL="342900" indent="-342900">
              <a:buFont typeface="Wingdings" panose="05000000000000000000" pitchFamily="2" charset="2"/>
              <a:buChar char="ü"/>
            </a:pPr>
            <a:r>
              <a:rPr lang="en-GB" sz="2800" b="1" dirty="0"/>
              <a:t>A right to learn</a:t>
            </a:r>
          </a:p>
          <a:p>
            <a:pPr marL="285750" indent="-285750">
              <a:buFont typeface="Wingdings" panose="05000000000000000000" pitchFamily="2" charset="2"/>
              <a:buChar char="Ø"/>
            </a:pPr>
            <a:r>
              <a:rPr lang="en-GB" sz="2800" b="1" dirty="0">
                <a:solidFill>
                  <a:srgbClr val="FF0000"/>
                </a:solidFill>
              </a:rPr>
              <a:t>A responsibility to try to do the best that they can.</a:t>
            </a:r>
          </a:p>
          <a:p>
            <a:pPr marL="285750" indent="-285750">
              <a:buFont typeface="Wingdings" panose="05000000000000000000" pitchFamily="2" charset="2"/>
              <a:buChar char="ü"/>
            </a:pPr>
            <a:r>
              <a:rPr lang="en-GB" sz="2800" b="1" dirty="0"/>
              <a:t>A right to be safe and cared for</a:t>
            </a:r>
          </a:p>
          <a:p>
            <a:pPr marL="285750" indent="-285750">
              <a:buFont typeface="Wingdings" panose="05000000000000000000" pitchFamily="2" charset="2"/>
              <a:buChar char="Ø"/>
            </a:pPr>
            <a:r>
              <a:rPr lang="en-GB" sz="2800" b="1" dirty="0">
                <a:solidFill>
                  <a:srgbClr val="FF0000"/>
                </a:solidFill>
              </a:rPr>
              <a:t>A responsibility to look after each other</a:t>
            </a:r>
          </a:p>
          <a:p>
            <a:pPr marL="285750" indent="-285750">
              <a:buFont typeface="Wingdings" panose="05000000000000000000" pitchFamily="2" charset="2"/>
              <a:buChar char="ü"/>
            </a:pPr>
            <a:r>
              <a:rPr lang="en-GB" sz="2800" b="1" dirty="0"/>
              <a:t>A right to play</a:t>
            </a:r>
          </a:p>
          <a:p>
            <a:pPr marL="285750" indent="-285750">
              <a:buFont typeface="Wingdings" panose="05000000000000000000" pitchFamily="2" charset="2"/>
              <a:buChar char="Ø"/>
            </a:pPr>
            <a:r>
              <a:rPr lang="en-GB" sz="2800" b="1" dirty="0">
                <a:solidFill>
                  <a:srgbClr val="FF0000"/>
                </a:solidFill>
              </a:rPr>
              <a:t>A responsibility to include others</a:t>
            </a:r>
          </a:p>
          <a:p>
            <a:pPr marL="285750" indent="-285750">
              <a:buFont typeface="Wingdings" panose="05000000000000000000" pitchFamily="2" charset="2"/>
              <a:buChar char="ü"/>
            </a:pPr>
            <a:r>
              <a:rPr lang="en-GB" sz="2800" b="1" dirty="0"/>
              <a:t>A right to be respected</a:t>
            </a:r>
          </a:p>
          <a:p>
            <a:pPr marL="285750" indent="-285750">
              <a:buFont typeface="Wingdings" panose="05000000000000000000" pitchFamily="2" charset="2"/>
              <a:buChar char="Ø"/>
            </a:pPr>
            <a:r>
              <a:rPr lang="en-GB" sz="2800" b="1" dirty="0">
                <a:solidFill>
                  <a:srgbClr val="FF0000"/>
                </a:solidFill>
              </a:rPr>
              <a:t>A responsibility to listen, to speak politely and to be honest.</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99809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947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Expectations for children’s behaviour for learning:</a:t>
            </a:r>
          </a:p>
        </p:txBody>
      </p:sp>
      <p:sp>
        <p:nvSpPr>
          <p:cNvPr id="6" name="TextBox 5"/>
          <p:cNvSpPr txBox="1"/>
          <p:nvPr/>
        </p:nvSpPr>
        <p:spPr>
          <a:xfrm>
            <a:off x="395965" y="1412776"/>
            <a:ext cx="8424292" cy="5447645"/>
          </a:xfrm>
          <a:prstGeom prst="rect">
            <a:avLst/>
          </a:prstGeom>
          <a:noFill/>
        </p:spPr>
        <p:txBody>
          <a:bodyPr wrap="square" rtlCol="0">
            <a:spAutoFit/>
          </a:bodyPr>
          <a:lstStyle/>
          <a:p>
            <a:pPr algn="ctr"/>
            <a:r>
              <a:rPr lang="en-GB" sz="3600" dirty="0"/>
              <a:t>Reward is the best motivation for learning</a:t>
            </a:r>
            <a:endParaRPr lang="en-GB" sz="2800" u="sng" dirty="0"/>
          </a:p>
          <a:p>
            <a:pPr marL="285750" indent="-285750">
              <a:buFont typeface="Wingdings" panose="05000000000000000000" pitchFamily="2" charset="2"/>
              <a:buChar char="ü"/>
            </a:pPr>
            <a:r>
              <a:rPr lang="en-GB" sz="2000" dirty="0"/>
              <a:t>Children are expected to stay on ‘green’ or move up our behaviour chart. </a:t>
            </a:r>
          </a:p>
          <a:p>
            <a:pPr marL="285750" indent="-285750">
              <a:buFont typeface="Wingdings" panose="05000000000000000000" pitchFamily="2" charset="2"/>
              <a:buChar char="ü"/>
            </a:pPr>
            <a:r>
              <a:rPr lang="en-GB" sz="2000" dirty="0"/>
              <a:t>Children will be given </a:t>
            </a:r>
            <a:r>
              <a:rPr lang="en-GB" sz="2000" b="1" dirty="0"/>
              <a:t>house points </a:t>
            </a:r>
            <a:r>
              <a:rPr lang="en-GB" sz="2000" dirty="0"/>
              <a:t>for small achievements such as sitting nicely, helping a teacher, completing tasks well and so on – collected weekly.</a:t>
            </a:r>
          </a:p>
          <a:p>
            <a:pPr marL="285750" indent="-285750">
              <a:buFont typeface="Wingdings" panose="05000000000000000000" pitchFamily="2" charset="2"/>
              <a:buChar char="ü"/>
            </a:pPr>
            <a:r>
              <a:rPr lang="en-GB" sz="2000" dirty="0"/>
              <a:t>Children will be rewarded by being moved on the behaviour chart to </a:t>
            </a:r>
            <a:r>
              <a:rPr lang="en-GB" sz="2000" b="1" dirty="0"/>
              <a:t>‘the star’ </a:t>
            </a:r>
            <a:r>
              <a:rPr lang="en-GB" sz="2000" dirty="0"/>
              <a:t>if they have gone ‘over and above’ expectations – they get a sticker for the class chart. They may also achieve a rainbow which is above a star.</a:t>
            </a:r>
          </a:p>
          <a:p>
            <a:pPr marL="285750" indent="-285750">
              <a:buFont typeface="Wingdings" panose="05000000000000000000" pitchFamily="2" charset="2"/>
              <a:buChar char="ü"/>
            </a:pPr>
            <a:r>
              <a:rPr lang="en-GB" sz="2000" dirty="0"/>
              <a:t> Collectively the class works towards a class treat – These are given for whole class behaviour and collaboration. </a:t>
            </a:r>
          </a:p>
          <a:p>
            <a:pPr marL="285750" indent="-285750">
              <a:buFont typeface="Wingdings" panose="05000000000000000000" pitchFamily="2" charset="2"/>
              <a:buChar char="ü"/>
            </a:pPr>
            <a:r>
              <a:rPr lang="en-GB" sz="2000" dirty="0"/>
              <a:t>Personal achievements are recognised in </a:t>
            </a:r>
            <a:r>
              <a:rPr lang="en-GB" sz="2000" b="1" dirty="0"/>
              <a:t>certificates</a:t>
            </a:r>
            <a:r>
              <a:rPr lang="en-GB" sz="2000" dirty="0"/>
              <a:t> given out in assembly.</a:t>
            </a:r>
          </a:p>
          <a:p>
            <a:pPr marL="285750" indent="-285750">
              <a:buFont typeface="Wingdings" panose="05000000000000000000" pitchFamily="2" charset="2"/>
              <a:buChar char="ü"/>
            </a:pPr>
            <a:r>
              <a:rPr lang="en-GB" sz="2000" dirty="0"/>
              <a:t>We also reward the children with </a:t>
            </a:r>
            <a:r>
              <a:rPr lang="en-GB" sz="2000" b="1" dirty="0"/>
              <a:t>Silver Screen Time </a:t>
            </a:r>
            <a:r>
              <a:rPr lang="en-GB" sz="2000" dirty="0"/>
              <a:t>(chance to watch a film together) if they have shown good behaviour for an extended period of time.</a:t>
            </a:r>
          </a:p>
          <a:p>
            <a:endParaRPr lang="en-GB" sz="2000" dirty="0"/>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699809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Helen Bampton\AppData\Local\Microsoft\Windows\INetCache\IE\3E4DWJEO\Award_star_(gol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5517232"/>
            <a:ext cx="1008112" cy="96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7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095928" cy="1324429"/>
          </a:xfrm>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a:t/>
            </a:r>
            <a:br>
              <a:rPr lang="en-GB" dirty="0"/>
            </a:br>
            <a:r>
              <a:rPr lang="en-GB" dirty="0"/>
              <a:t>Expectations for Behaviour for </a:t>
            </a:r>
            <a:br>
              <a:rPr lang="en-GB" dirty="0"/>
            </a:br>
            <a:r>
              <a:rPr lang="en-GB" dirty="0"/>
              <a:t>Learning </a:t>
            </a:r>
            <a:br>
              <a:rPr lang="en-GB" dirty="0"/>
            </a:br>
            <a:endParaRPr lang="en-GB" dirty="0"/>
          </a:p>
        </p:txBody>
      </p:sp>
      <p:sp>
        <p:nvSpPr>
          <p:cNvPr id="3" name="Content Placeholder 2"/>
          <p:cNvSpPr>
            <a:spLocks noGrp="1"/>
          </p:cNvSpPr>
          <p:nvPr>
            <p:ph idx="1"/>
          </p:nvPr>
        </p:nvSpPr>
        <p:spPr>
          <a:xfrm>
            <a:off x="457200" y="1988841"/>
            <a:ext cx="8229600" cy="3384376"/>
          </a:xfrm>
        </p:spPr>
        <p:txBody>
          <a:bodyPr>
            <a:normAutofit fontScale="32500" lnSpcReduction="20000"/>
          </a:bodyPr>
          <a:lstStyle/>
          <a:p>
            <a:pPr algn="ctr"/>
            <a:r>
              <a:rPr lang="en-GB" sz="3500" b="1" dirty="0"/>
              <a:t>We have high expectations of behaviour and we will expect your child to follow the School Rules</a:t>
            </a:r>
            <a:r>
              <a:rPr lang="en-GB" dirty="0"/>
              <a:t>. </a:t>
            </a:r>
            <a:br>
              <a:rPr lang="en-GB" dirty="0"/>
            </a:br>
            <a:r>
              <a:rPr lang="en-GB" dirty="0"/>
              <a:t/>
            </a:r>
            <a:br>
              <a:rPr lang="en-GB" dirty="0"/>
            </a:br>
            <a:r>
              <a:rPr lang="en-GB" dirty="0"/>
              <a:t/>
            </a:r>
            <a:br>
              <a:rPr lang="en-GB" dirty="0"/>
            </a:br>
            <a:r>
              <a:rPr lang="en-GB" dirty="0"/>
              <a:t/>
            </a:r>
            <a:br>
              <a:rPr lang="en-GB" dirty="0"/>
            </a:br>
            <a:endParaRPr lang="en-GB" dirty="0"/>
          </a:p>
          <a:p>
            <a:pPr algn="ctr"/>
            <a:endParaRPr lang="en-GB" sz="2400" dirty="0"/>
          </a:p>
          <a:p>
            <a:pPr algn="ctr"/>
            <a:endParaRPr lang="en-GB" sz="2400" dirty="0"/>
          </a:p>
          <a:p>
            <a:pPr algn="ctr"/>
            <a:r>
              <a:rPr lang="en-GB" sz="2400" dirty="0"/>
              <a:t/>
            </a:r>
            <a:br>
              <a:rPr lang="en-GB" sz="2400" dirty="0"/>
            </a:br>
            <a:endParaRPr lang="en-GB" sz="2400" dirty="0"/>
          </a:p>
          <a:p>
            <a:pPr marL="285750" indent="-285750">
              <a:buFont typeface="Wingdings" panose="05000000000000000000" pitchFamily="2" charset="2"/>
              <a:buChar char="Ø"/>
            </a:pPr>
            <a:r>
              <a:rPr lang="en-GB" dirty="0"/>
              <a:t>Children who do not show the appropriate behaviour will be </a:t>
            </a:r>
            <a:r>
              <a:rPr lang="en-GB" b="1" u="sng" dirty="0"/>
              <a:t>given a warning </a:t>
            </a:r>
            <a:r>
              <a:rPr lang="en-GB" dirty="0"/>
              <a:t>– and asked to change their behaviour</a:t>
            </a:r>
          </a:p>
          <a:p>
            <a:pPr marL="285750" indent="-285750">
              <a:buFont typeface="Wingdings" panose="05000000000000000000" pitchFamily="2" charset="2"/>
              <a:buChar char="Ø"/>
            </a:pPr>
            <a:r>
              <a:rPr lang="en-GB" dirty="0"/>
              <a:t>Children continuing or showing other additional inappropriate behaviour will be </a:t>
            </a:r>
            <a:r>
              <a:rPr lang="en-GB" b="1" dirty="0"/>
              <a:t>given an amber card </a:t>
            </a:r>
            <a:r>
              <a:rPr lang="en-GB" dirty="0"/>
              <a:t>which will be recorded in our behaviour monitoring records and 5 minutes of the following morning playtime will be missed.</a:t>
            </a:r>
          </a:p>
          <a:p>
            <a:pPr marL="285750" indent="-285750">
              <a:buFont typeface="Wingdings" panose="05000000000000000000" pitchFamily="2" charset="2"/>
              <a:buChar char="Ø"/>
            </a:pPr>
            <a:r>
              <a:rPr lang="en-GB" dirty="0"/>
              <a:t>Children continuing or showing other additional inappropriate behaviour will be </a:t>
            </a:r>
            <a:r>
              <a:rPr lang="en-GB" b="1" dirty="0"/>
              <a:t>given a red card </a:t>
            </a:r>
            <a:r>
              <a:rPr lang="en-GB" dirty="0"/>
              <a:t>which will be recorded in our behaviour monitoring records and parents will be informed. Children will miss 15 minutes of their next  break.</a:t>
            </a:r>
          </a:p>
          <a:p>
            <a:pPr marL="285750" indent="-285750">
              <a:buFont typeface="Wingdings" panose="05000000000000000000" pitchFamily="2" charset="2"/>
              <a:buChar char="Ø"/>
            </a:pPr>
            <a:r>
              <a:rPr lang="en-GB" dirty="0"/>
              <a:t>Continual red cards or yellow cards will require </a:t>
            </a:r>
            <a:r>
              <a:rPr lang="en-GB" b="1" dirty="0"/>
              <a:t>further action  </a:t>
            </a:r>
            <a:r>
              <a:rPr lang="en-GB" dirty="0"/>
              <a:t>as we work  on a points system. This will be discussed with parents including being put on a report card for a week so they have the responsibility for improving their behaviour and so we give your child a way to work positively towards improving their behaviour.</a:t>
            </a:r>
          </a:p>
          <a:p>
            <a:pPr marL="285750" indent="-285750">
              <a:buFont typeface="Wingdings" panose="05000000000000000000" pitchFamily="2" charset="2"/>
              <a:buChar char="Ø"/>
            </a:pPr>
            <a:r>
              <a:rPr lang="en-GB" sz="3100" dirty="0"/>
              <a:t>They help to make the behaviour targets they are aiming for and work towards achieving them.</a:t>
            </a:r>
          </a:p>
          <a:p>
            <a:pPr marL="285750" indent="-285750">
              <a:buFont typeface="Wingdings" panose="05000000000000000000" pitchFamily="2" charset="2"/>
              <a:buChar char="Ø"/>
            </a:pPr>
            <a:r>
              <a:rPr lang="en-GB" sz="3100" dirty="0"/>
              <a:t>Each term the children start anew.</a:t>
            </a:r>
            <a:r>
              <a:rPr lang="en-GB" sz="3600" dirty="0"/>
              <a:t/>
            </a:r>
            <a:br>
              <a:rPr lang="en-GB" sz="3600" dirty="0"/>
            </a:br>
            <a:endParaRPr lang="en-GB" sz="3600" dirty="0"/>
          </a:p>
          <a:p>
            <a:pPr marL="285750" indent="-285750">
              <a:buFont typeface="Wingdings" panose="05000000000000000000" pitchFamily="2" charset="2"/>
              <a:buChar char="ü"/>
            </a:pPr>
            <a:r>
              <a:rPr lang="en-GB" sz="4000" b="1" dirty="0">
                <a:solidFill>
                  <a:srgbClr val="00B050"/>
                </a:solidFill>
              </a:rPr>
              <a:t>Each day everyone starts on green!</a:t>
            </a:r>
          </a:p>
          <a:p>
            <a:pPr marL="0" indent="0">
              <a:buNone/>
            </a:pPr>
            <a:endParaRPr lang="en-GB"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Yellow and Red Cards In Football | History and Use Of Cards For Discipline  and Cautioning | Football-Stadiums.co.u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0713" y="2420888"/>
            <a:ext cx="1188901" cy="8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60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Routines</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3656" y="1556792"/>
            <a:ext cx="6048672" cy="4247317"/>
          </a:xfrm>
          <a:prstGeom prst="rect">
            <a:avLst/>
          </a:prstGeom>
        </p:spPr>
        <p:txBody>
          <a:bodyPr wrap="square">
            <a:spAutoFit/>
          </a:bodyPr>
          <a:lstStyle/>
          <a:p>
            <a:pPr marL="285750" indent="-285750">
              <a:buFont typeface="Arial" panose="020B0604020202020204" pitchFamily="34" charset="0"/>
              <a:buChar char="•"/>
            </a:pPr>
            <a:r>
              <a:rPr lang="en-GB" b="1" u="sng" dirty="0">
                <a:solidFill>
                  <a:srgbClr val="FF0000"/>
                </a:solidFill>
              </a:rPr>
              <a:t>Spellings</a:t>
            </a:r>
            <a:r>
              <a:rPr lang="en-GB" b="1" dirty="0"/>
              <a:t>		</a:t>
            </a:r>
          </a:p>
          <a:p>
            <a:pPr marL="1657350" lvl="3" indent="-285750">
              <a:buFont typeface="Arial" panose="020B0604020202020204" pitchFamily="34" charset="0"/>
              <a:buChar char="•"/>
            </a:pPr>
            <a:r>
              <a:rPr lang="en-GB" dirty="0"/>
              <a:t>On Mondays and Wednesdays (30 minutes) Lower </a:t>
            </a:r>
            <a:r>
              <a:rPr lang="en-GB" dirty="0" err="1"/>
              <a:t>Keystage</a:t>
            </a:r>
            <a:r>
              <a:rPr lang="en-GB" dirty="0"/>
              <a:t> 2 and </a:t>
            </a:r>
            <a:r>
              <a:rPr lang="en-GB" dirty="0" smtClean="0"/>
              <a:t>Tuesdays and Wednesdays Upper Key Stage 2 </a:t>
            </a:r>
            <a:endParaRPr lang="en-GB" dirty="0"/>
          </a:p>
          <a:p>
            <a:pPr marL="1657350" lvl="3" indent="-285750">
              <a:buFont typeface="Arial" panose="020B0604020202020204" pitchFamily="34" charset="0"/>
              <a:buChar char="•"/>
            </a:pPr>
            <a:r>
              <a:rPr lang="en-GB" b="1" u="sng" dirty="0"/>
              <a:t>Differentiated groups – targeted to the needs of your child, across the key stage bubble.</a:t>
            </a:r>
          </a:p>
          <a:p>
            <a:pPr marL="1657350" lvl="3" indent="-285750">
              <a:buFont typeface="Arial" panose="020B0604020202020204" pitchFamily="34" charset="0"/>
              <a:buChar char="•"/>
            </a:pPr>
            <a:r>
              <a:rPr lang="en-GB" b="1" dirty="0"/>
              <a:t>Based upon the requirements of the National Curriculum</a:t>
            </a:r>
            <a:endParaRPr lang="en-GB" b="1" u="sng" dirty="0"/>
          </a:p>
          <a:p>
            <a:pPr marL="285750" indent="-285750">
              <a:buFont typeface="Arial" panose="020B0604020202020204" pitchFamily="34" charset="0"/>
              <a:buChar char="•"/>
            </a:pPr>
            <a:r>
              <a:rPr lang="en-GB" b="1" u="sng" dirty="0">
                <a:solidFill>
                  <a:srgbClr val="FF0000"/>
                </a:solidFill>
              </a:rPr>
              <a:t>Handwriting</a:t>
            </a:r>
            <a:r>
              <a:rPr lang="en-GB" b="1" dirty="0"/>
              <a:t>		</a:t>
            </a:r>
          </a:p>
          <a:p>
            <a:pPr marL="1657350" lvl="3" indent="-285750">
              <a:buFont typeface="Arial" panose="020B0604020202020204" pitchFamily="34" charset="0"/>
              <a:buChar char="•"/>
            </a:pPr>
            <a:r>
              <a:rPr lang="en-GB" b="1" u="sng" dirty="0"/>
              <a:t>Whole Class Sessions-</a:t>
            </a:r>
            <a:r>
              <a:rPr lang="en-GB" dirty="0"/>
              <a:t>Handwriting will be modelled within these sessions and sometimes linked to spellings</a:t>
            </a:r>
            <a:endParaRPr lang="en-GB" b="1" u="sng" dirty="0"/>
          </a:p>
          <a:p>
            <a:pPr marL="1657350" lvl="3" indent="-285750">
              <a:buFont typeface="Arial" panose="020B0604020202020204" pitchFamily="34" charset="0"/>
              <a:buChar char="•"/>
            </a:pPr>
            <a:r>
              <a:rPr lang="en-GB" b="1" u="sng" dirty="0"/>
              <a:t>Small Groups- </a:t>
            </a:r>
            <a:r>
              <a:rPr lang="en-GB" dirty="0"/>
              <a:t>For children we have identified as needing additional support</a:t>
            </a:r>
            <a:r>
              <a:rPr lang="en-GB" b="1" dirty="0"/>
              <a:t>.</a:t>
            </a:r>
          </a:p>
        </p:txBody>
      </p:sp>
    </p:spTree>
    <p:extLst>
      <p:ext uri="{BB962C8B-B14F-4D97-AF65-F5344CB8AC3E}">
        <p14:creationId xmlns:p14="http://schemas.microsoft.com/office/powerpoint/2010/main" val="1240455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A9D2AA6406FD428647F2119559D517" ma:contentTypeVersion="0" ma:contentTypeDescription="Create a new document." ma:contentTypeScope="" ma:versionID="52a23f782aad7b98f38b53a976405f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CCAEE2-3BFD-4371-A240-900DAFDD1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E51BD65-9EC1-4D8B-B5C7-50DEAE82D2BD}">
  <ds:schemaRefs>
    <ds:schemaRef ds:uri="http://purl.org/dc/term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02A2E36F-250C-4290-A39D-D6E31F7DB5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948</TotalTime>
  <Words>1182</Words>
  <Application>Microsoft Office PowerPoint</Application>
  <PresentationFormat>On-screen Show (4:3)</PresentationFormat>
  <Paragraphs>172</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Expectations for Behaviour for  Learning  </vt:lpstr>
      <vt:lpstr>PowerPoint Presentation</vt:lpstr>
      <vt:lpstr>PowerPoint Presentation</vt:lpstr>
      <vt:lpstr>PowerPoint Presentation</vt:lpstr>
      <vt:lpstr>Topics in KS2</vt:lpstr>
      <vt:lpstr>PowerPoint Presentation</vt:lpstr>
      <vt:lpstr>PowerPoint Presentation</vt:lpstr>
      <vt:lpstr>PowerPoint Presentation</vt:lpstr>
      <vt:lpstr>PowerPoint Presentation</vt:lpstr>
      <vt:lpstr>PowerPoint Presentation</vt:lpstr>
    </vt:vector>
  </TitlesOfParts>
  <Company>Ide Hill CEP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Ide Hill CEP School</dc:creator>
  <cp:lastModifiedBy>School</cp:lastModifiedBy>
  <cp:revision>81</cp:revision>
  <cp:lastPrinted>2022-09-21T07:20:30Z</cp:lastPrinted>
  <dcterms:created xsi:type="dcterms:W3CDTF">2015-09-08T15:31:39Z</dcterms:created>
  <dcterms:modified xsi:type="dcterms:W3CDTF">2022-10-10T09:25:42Z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0x01010033A9D2AA6406FD428647F2119559D517</vt:lpwstr>
  </property>
</Properties>
</file>