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57" r:id="rId6"/>
    <p:sldId id="258" r:id="rId7"/>
    <p:sldId id="266" r:id="rId8"/>
    <p:sldId id="263" r:id="rId9"/>
    <p:sldId id="264" r:id="rId10"/>
    <p:sldId id="271" r:id="rId11"/>
    <p:sldId id="261" r:id="rId12"/>
    <p:sldId id="262" r:id="rId13"/>
    <p:sldId id="269" r:id="rId14"/>
    <p:sldId id="268" r:id="rId15"/>
    <p:sldId id="276" r:id="rId16"/>
    <p:sldId id="260"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varScale="1">
        <p:scale>
          <a:sx n="56" d="100"/>
          <a:sy n="56" d="100"/>
        </p:scale>
        <p:origin x="1512" y="44"/>
      </p:cViewPr>
      <p:guideLst>
        <p:guide orient="horz" pos="2160"/>
        <p:guide pos="2880"/>
      </p:guideLst>
    </p:cSldViewPr>
  </p:slideViewPr>
  <p:notesTextViewPr>
    <p:cViewPr>
      <p:scale>
        <a:sx n="1" d="1"/>
        <a:sy n="1" d="1"/>
      </p:scale>
      <p:origin x="0" y="0"/>
    </p:cViewPr>
  </p:notesTextViewPr>
  <p:sorterViewPr>
    <p:cViewPr>
      <p:scale>
        <a:sx n="125" d="100"/>
        <a:sy n="125" d="100"/>
      </p:scale>
      <p:origin x="0" y="451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989DBD-B8BA-4D57-B746-B324574BBA5B}" type="datetimeFigureOut">
              <a:rPr lang="en-US"/>
              <a:pPr/>
              <a:t>9/18/2023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1CDAD-D30D-467D-B0DE-C0304EBAE934}" type="slidenum">
              <a:rPr lang="en-US"/>
              <a:pPr/>
              <a:t>‹#›</a:t>
            </a:fld>
            <a:endParaRPr lang="en-US"/>
          </a:p>
        </p:txBody>
      </p:sp>
    </p:spTree>
    <p:extLst>
      <p:ext uri="{BB962C8B-B14F-4D97-AF65-F5344CB8AC3E}">
        <p14:creationId xmlns:p14="http://schemas.microsoft.com/office/powerpoint/2010/main" val="4037005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41CDAD-D30D-467D-B0DE-C0304EBAE934}" type="slidenum">
              <a:rPr lang="en-US"/>
              <a:pPr/>
              <a:t>1</a:t>
            </a:fld>
            <a:endParaRPr lang="en-US"/>
          </a:p>
        </p:txBody>
      </p:sp>
    </p:spTree>
    <p:extLst>
      <p:ext uri="{BB962C8B-B14F-4D97-AF65-F5344CB8AC3E}">
        <p14:creationId xmlns:p14="http://schemas.microsoft.com/office/powerpoint/2010/main" val="3041199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41CDAD-D30D-467D-B0DE-C0304EBAE934}" type="slidenum">
              <a:rPr lang="en-US"/>
              <a:pPr/>
              <a:t>5</a:t>
            </a:fld>
            <a:endParaRPr lang="en-US"/>
          </a:p>
        </p:txBody>
      </p:sp>
    </p:spTree>
    <p:extLst>
      <p:ext uri="{BB962C8B-B14F-4D97-AF65-F5344CB8AC3E}">
        <p14:creationId xmlns:p14="http://schemas.microsoft.com/office/powerpoint/2010/main" val="3084765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41CDAD-D30D-467D-B0DE-C0304EBAE934}" type="slidenum">
              <a:rPr lang="en-US" smtClean="0"/>
              <a:pPr/>
              <a:t>7</a:t>
            </a:fld>
            <a:endParaRPr lang="en-US"/>
          </a:p>
        </p:txBody>
      </p:sp>
    </p:spTree>
    <p:extLst>
      <p:ext uri="{BB962C8B-B14F-4D97-AF65-F5344CB8AC3E}">
        <p14:creationId xmlns:p14="http://schemas.microsoft.com/office/powerpoint/2010/main" val="2605159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41CDAD-D30D-467D-B0DE-C0304EBAE934}" type="slidenum">
              <a:rPr lang="en-US"/>
              <a:pPr/>
              <a:t>8</a:t>
            </a:fld>
            <a:endParaRPr lang="en-US"/>
          </a:p>
        </p:txBody>
      </p:sp>
    </p:spTree>
    <p:extLst>
      <p:ext uri="{BB962C8B-B14F-4D97-AF65-F5344CB8AC3E}">
        <p14:creationId xmlns:p14="http://schemas.microsoft.com/office/powerpoint/2010/main" val="42377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41CDAD-D30D-467D-B0DE-C0304EBAE934}" type="slidenum">
              <a:rPr lang="en-US"/>
              <a:pPr/>
              <a:t>9</a:t>
            </a:fld>
            <a:endParaRPr lang="en-US"/>
          </a:p>
        </p:txBody>
      </p:sp>
    </p:spTree>
    <p:extLst>
      <p:ext uri="{BB962C8B-B14F-4D97-AF65-F5344CB8AC3E}">
        <p14:creationId xmlns:p14="http://schemas.microsoft.com/office/powerpoint/2010/main" val="590133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41CDAD-D30D-467D-B0DE-C0304EBAE934}" type="slidenum">
              <a:rPr lang="en-US"/>
              <a:pPr/>
              <a:t>10</a:t>
            </a:fld>
            <a:endParaRPr lang="en-US"/>
          </a:p>
        </p:txBody>
      </p:sp>
    </p:spTree>
    <p:extLst>
      <p:ext uri="{BB962C8B-B14F-4D97-AF65-F5344CB8AC3E}">
        <p14:creationId xmlns:p14="http://schemas.microsoft.com/office/powerpoint/2010/main" val="3923717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41CDAD-D30D-467D-B0DE-C0304EBAE934}" type="slidenum">
              <a:rPr lang="en-US"/>
              <a:pPr/>
              <a:t>11</a:t>
            </a:fld>
            <a:endParaRPr lang="en-US"/>
          </a:p>
        </p:txBody>
      </p:sp>
    </p:spTree>
    <p:extLst>
      <p:ext uri="{BB962C8B-B14F-4D97-AF65-F5344CB8AC3E}">
        <p14:creationId xmlns:p14="http://schemas.microsoft.com/office/powerpoint/2010/main" val="3355750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41CDAD-D30D-467D-B0DE-C0304EBAE934}" type="slidenum">
              <a:rPr lang="en-US"/>
              <a:pPr/>
              <a:t>13</a:t>
            </a:fld>
            <a:endParaRPr lang="en-US"/>
          </a:p>
        </p:txBody>
      </p:sp>
    </p:spTree>
    <p:extLst>
      <p:ext uri="{BB962C8B-B14F-4D97-AF65-F5344CB8AC3E}">
        <p14:creationId xmlns:p14="http://schemas.microsoft.com/office/powerpoint/2010/main" val="1275984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9B8A933-1193-407D-A499-13EB6B9569FD}" type="datetimeFigureOut">
              <a:rPr lang="en-GB" smtClean="0"/>
              <a:pPr/>
              <a:t>18/09/2023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2A868B-08DE-419E-9845-6688D4E3E792}" type="slidenum">
              <a:rPr lang="en-GB" smtClean="0"/>
              <a:pPr/>
              <a:t>‹#›</a:t>
            </a:fld>
            <a:endParaRPr lang="en-GB"/>
          </a:p>
        </p:txBody>
      </p:sp>
    </p:spTree>
    <p:extLst>
      <p:ext uri="{BB962C8B-B14F-4D97-AF65-F5344CB8AC3E}">
        <p14:creationId xmlns:p14="http://schemas.microsoft.com/office/powerpoint/2010/main" val="2649554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B8A933-1193-407D-A499-13EB6B9569FD}" type="datetimeFigureOut">
              <a:rPr lang="en-GB" smtClean="0"/>
              <a:pPr/>
              <a:t>18/09/2023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2A868B-08DE-419E-9845-6688D4E3E792}" type="slidenum">
              <a:rPr lang="en-GB" smtClean="0"/>
              <a:pPr/>
              <a:t>‹#›</a:t>
            </a:fld>
            <a:endParaRPr lang="en-GB"/>
          </a:p>
        </p:txBody>
      </p:sp>
    </p:spTree>
    <p:extLst>
      <p:ext uri="{BB962C8B-B14F-4D97-AF65-F5344CB8AC3E}">
        <p14:creationId xmlns:p14="http://schemas.microsoft.com/office/powerpoint/2010/main" val="1421925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B8A933-1193-407D-A499-13EB6B9569FD}" type="datetimeFigureOut">
              <a:rPr lang="en-GB" smtClean="0"/>
              <a:pPr/>
              <a:t>18/09/2023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2A868B-08DE-419E-9845-6688D4E3E792}" type="slidenum">
              <a:rPr lang="en-GB" smtClean="0"/>
              <a:pPr/>
              <a:t>‹#›</a:t>
            </a:fld>
            <a:endParaRPr lang="en-GB"/>
          </a:p>
        </p:txBody>
      </p:sp>
    </p:spTree>
    <p:extLst>
      <p:ext uri="{BB962C8B-B14F-4D97-AF65-F5344CB8AC3E}">
        <p14:creationId xmlns:p14="http://schemas.microsoft.com/office/powerpoint/2010/main" val="2386399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B8A933-1193-407D-A499-13EB6B9569FD}" type="datetimeFigureOut">
              <a:rPr lang="en-GB" smtClean="0"/>
              <a:pPr/>
              <a:t>18/09/2023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2A868B-08DE-419E-9845-6688D4E3E792}" type="slidenum">
              <a:rPr lang="en-GB" smtClean="0"/>
              <a:pPr/>
              <a:t>‹#›</a:t>
            </a:fld>
            <a:endParaRPr lang="en-GB"/>
          </a:p>
        </p:txBody>
      </p:sp>
    </p:spTree>
    <p:extLst>
      <p:ext uri="{BB962C8B-B14F-4D97-AF65-F5344CB8AC3E}">
        <p14:creationId xmlns:p14="http://schemas.microsoft.com/office/powerpoint/2010/main" val="3685951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B8A933-1193-407D-A499-13EB6B9569FD}" type="datetimeFigureOut">
              <a:rPr lang="en-GB" smtClean="0"/>
              <a:pPr/>
              <a:t>18/09/2023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2A868B-08DE-419E-9845-6688D4E3E792}" type="slidenum">
              <a:rPr lang="en-GB" smtClean="0"/>
              <a:pPr/>
              <a:t>‹#›</a:t>
            </a:fld>
            <a:endParaRPr lang="en-GB"/>
          </a:p>
        </p:txBody>
      </p:sp>
    </p:spTree>
    <p:extLst>
      <p:ext uri="{BB962C8B-B14F-4D97-AF65-F5344CB8AC3E}">
        <p14:creationId xmlns:p14="http://schemas.microsoft.com/office/powerpoint/2010/main" val="2501392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9B8A933-1193-407D-A499-13EB6B9569FD}" type="datetimeFigureOut">
              <a:rPr lang="en-GB" smtClean="0"/>
              <a:pPr/>
              <a:t>18/09/2023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2A868B-08DE-419E-9845-6688D4E3E792}" type="slidenum">
              <a:rPr lang="en-GB" smtClean="0"/>
              <a:pPr/>
              <a:t>‹#›</a:t>
            </a:fld>
            <a:endParaRPr lang="en-GB"/>
          </a:p>
        </p:txBody>
      </p:sp>
    </p:spTree>
    <p:extLst>
      <p:ext uri="{BB962C8B-B14F-4D97-AF65-F5344CB8AC3E}">
        <p14:creationId xmlns:p14="http://schemas.microsoft.com/office/powerpoint/2010/main" val="4281397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9B8A933-1193-407D-A499-13EB6B9569FD}" type="datetimeFigureOut">
              <a:rPr lang="en-GB" smtClean="0"/>
              <a:pPr/>
              <a:t>18/09/2023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2A868B-08DE-419E-9845-6688D4E3E792}" type="slidenum">
              <a:rPr lang="en-GB" smtClean="0"/>
              <a:pPr/>
              <a:t>‹#›</a:t>
            </a:fld>
            <a:endParaRPr lang="en-GB"/>
          </a:p>
        </p:txBody>
      </p:sp>
    </p:spTree>
    <p:extLst>
      <p:ext uri="{BB962C8B-B14F-4D97-AF65-F5344CB8AC3E}">
        <p14:creationId xmlns:p14="http://schemas.microsoft.com/office/powerpoint/2010/main" val="339800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9B8A933-1193-407D-A499-13EB6B9569FD}" type="datetimeFigureOut">
              <a:rPr lang="en-GB" smtClean="0"/>
              <a:pPr/>
              <a:t>18/09/2023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E2A868B-08DE-419E-9845-6688D4E3E792}" type="slidenum">
              <a:rPr lang="en-GB" smtClean="0"/>
              <a:pPr/>
              <a:t>‹#›</a:t>
            </a:fld>
            <a:endParaRPr lang="en-GB"/>
          </a:p>
        </p:txBody>
      </p:sp>
    </p:spTree>
    <p:extLst>
      <p:ext uri="{BB962C8B-B14F-4D97-AF65-F5344CB8AC3E}">
        <p14:creationId xmlns:p14="http://schemas.microsoft.com/office/powerpoint/2010/main" val="2477385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8A933-1193-407D-A499-13EB6B9569FD}" type="datetimeFigureOut">
              <a:rPr lang="en-GB" smtClean="0"/>
              <a:pPr/>
              <a:t>18/09/2023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E2A868B-08DE-419E-9845-6688D4E3E792}" type="slidenum">
              <a:rPr lang="en-GB" smtClean="0"/>
              <a:pPr/>
              <a:t>‹#›</a:t>
            </a:fld>
            <a:endParaRPr lang="en-GB"/>
          </a:p>
        </p:txBody>
      </p:sp>
    </p:spTree>
    <p:extLst>
      <p:ext uri="{BB962C8B-B14F-4D97-AF65-F5344CB8AC3E}">
        <p14:creationId xmlns:p14="http://schemas.microsoft.com/office/powerpoint/2010/main" val="2924903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B8A933-1193-407D-A499-13EB6B9569FD}" type="datetimeFigureOut">
              <a:rPr lang="en-GB" smtClean="0"/>
              <a:pPr/>
              <a:t>18/09/2023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2A868B-08DE-419E-9845-6688D4E3E792}" type="slidenum">
              <a:rPr lang="en-GB" smtClean="0"/>
              <a:pPr/>
              <a:t>‹#›</a:t>
            </a:fld>
            <a:endParaRPr lang="en-GB"/>
          </a:p>
        </p:txBody>
      </p:sp>
    </p:spTree>
    <p:extLst>
      <p:ext uri="{BB962C8B-B14F-4D97-AF65-F5344CB8AC3E}">
        <p14:creationId xmlns:p14="http://schemas.microsoft.com/office/powerpoint/2010/main" val="1408457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B8A933-1193-407D-A499-13EB6B9569FD}" type="datetimeFigureOut">
              <a:rPr lang="en-GB" smtClean="0"/>
              <a:pPr/>
              <a:t>18/09/2023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2A868B-08DE-419E-9845-6688D4E3E792}" type="slidenum">
              <a:rPr lang="en-GB" smtClean="0"/>
              <a:pPr/>
              <a:t>‹#›</a:t>
            </a:fld>
            <a:endParaRPr lang="en-GB"/>
          </a:p>
        </p:txBody>
      </p:sp>
    </p:spTree>
    <p:extLst>
      <p:ext uri="{BB962C8B-B14F-4D97-AF65-F5344CB8AC3E}">
        <p14:creationId xmlns:p14="http://schemas.microsoft.com/office/powerpoint/2010/main" val="611692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B8A933-1193-407D-A499-13EB6B9569FD}" type="datetimeFigureOut">
              <a:rPr lang="en-GB" smtClean="0"/>
              <a:pPr/>
              <a:t>18/09/2023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A868B-08DE-419E-9845-6688D4E3E792}" type="slidenum">
              <a:rPr lang="en-GB" smtClean="0"/>
              <a:pPr/>
              <a:t>‹#›</a:t>
            </a:fld>
            <a:endParaRPr lang="en-GB"/>
          </a:p>
        </p:txBody>
      </p:sp>
    </p:spTree>
    <p:extLst>
      <p:ext uri="{BB962C8B-B14F-4D97-AF65-F5344CB8AC3E}">
        <p14:creationId xmlns:p14="http://schemas.microsoft.com/office/powerpoint/2010/main" val="1723099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64" t="15895" r="2784" b="52513"/>
          <a:stretch/>
        </p:blipFill>
        <p:spPr bwMode="auto">
          <a:xfrm>
            <a:off x="324386" y="4725144"/>
            <a:ext cx="8495229"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395965" y="260648"/>
            <a:ext cx="8352071" cy="936104"/>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Key Stage Two Meeting September 2023</a:t>
            </a:r>
          </a:p>
        </p:txBody>
      </p:sp>
      <p:sp>
        <p:nvSpPr>
          <p:cNvPr id="6" name="TextBox 5"/>
          <p:cNvSpPr txBox="1"/>
          <p:nvPr/>
        </p:nvSpPr>
        <p:spPr>
          <a:xfrm>
            <a:off x="395965" y="1585823"/>
            <a:ext cx="8496515" cy="313932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000" b="1" u="sng" dirty="0"/>
              <a:t>Adults in Key Stage Two</a:t>
            </a:r>
          </a:p>
          <a:p>
            <a:pPr marL="285750" indent="-285750">
              <a:lnSpc>
                <a:spcPct val="150000"/>
              </a:lnSpc>
              <a:buFont typeface="Arial" panose="020B0604020202020204" pitchFamily="34" charset="0"/>
              <a:buChar char="•"/>
            </a:pPr>
            <a:r>
              <a:rPr lang="en-GB" sz="2000" b="1" u="sng" dirty="0"/>
              <a:t>Key Dates </a:t>
            </a:r>
          </a:p>
          <a:p>
            <a:pPr marL="285750" indent="-285750">
              <a:lnSpc>
                <a:spcPct val="150000"/>
              </a:lnSpc>
              <a:buFont typeface="Arial" panose="020B0604020202020204" pitchFamily="34" charset="0"/>
              <a:buChar char="•"/>
            </a:pPr>
            <a:r>
              <a:rPr lang="en-GB" sz="2000" b="1" u="sng" dirty="0"/>
              <a:t>Expectations</a:t>
            </a:r>
          </a:p>
          <a:p>
            <a:pPr marL="285750" indent="-285750">
              <a:lnSpc>
                <a:spcPct val="150000"/>
              </a:lnSpc>
              <a:buFont typeface="Arial" panose="020B0604020202020204" pitchFamily="34" charset="0"/>
              <a:buChar char="•"/>
            </a:pPr>
            <a:r>
              <a:rPr lang="en-GB" sz="2000" b="1" u="sng" dirty="0"/>
              <a:t>Routines, Uniform and Equipment</a:t>
            </a:r>
          </a:p>
          <a:p>
            <a:pPr marL="285750" indent="-285750">
              <a:lnSpc>
                <a:spcPct val="150000"/>
              </a:lnSpc>
              <a:buFont typeface="Arial" panose="020B0604020202020204" pitchFamily="34" charset="0"/>
              <a:buChar char="•"/>
            </a:pPr>
            <a:r>
              <a:rPr lang="en-GB" sz="2000" b="1" u="sng" dirty="0"/>
              <a:t>Timetables and New Curriculum </a:t>
            </a:r>
          </a:p>
          <a:p>
            <a:pPr marL="285750" indent="-285750">
              <a:lnSpc>
                <a:spcPct val="150000"/>
              </a:lnSpc>
              <a:buFont typeface="Arial" panose="020B0604020202020204" pitchFamily="34" charset="0"/>
              <a:buChar char="•"/>
            </a:pPr>
            <a:r>
              <a:rPr lang="en-GB" sz="2000" b="1" u="sng" dirty="0"/>
              <a:t>Home Learning and Reading </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929247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5965" y="260648"/>
            <a:ext cx="8352071" cy="936104"/>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B050"/>
                </a:solidFill>
              </a:rPr>
              <a:t> Curriculum</a:t>
            </a:r>
          </a:p>
        </p:txBody>
      </p:sp>
      <p:sp>
        <p:nvSpPr>
          <p:cNvPr id="6" name="TextBox 5"/>
          <p:cNvSpPr txBox="1"/>
          <p:nvPr/>
        </p:nvSpPr>
        <p:spPr>
          <a:xfrm>
            <a:off x="446311" y="1340768"/>
            <a:ext cx="8496515" cy="3416320"/>
          </a:xfrm>
          <a:prstGeom prst="rect">
            <a:avLst/>
          </a:prstGeom>
          <a:noFill/>
        </p:spPr>
        <p:txBody>
          <a:bodyPr wrap="square" rtlCol="0">
            <a:spAutoFit/>
          </a:bodyPr>
          <a:lstStyle/>
          <a:p>
            <a:pPr marL="285750" indent="-285750">
              <a:buFont typeface="Arial" panose="020B0604020202020204" pitchFamily="34" charset="0"/>
              <a:buChar char="•"/>
            </a:pPr>
            <a:r>
              <a:rPr lang="en-GB" b="1" u="sng" dirty="0"/>
              <a:t>Growth </a:t>
            </a:r>
            <a:r>
              <a:rPr lang="en-GB" b="1" u="sng" dirty="0" err="1"/>
              <a:t>Mindset</a:t>
            </a:r>
            <a:r>
              <a:rPr lang="en-GB" b="1" u="sng" dirty="0"/>
              <a:t>- </a:t>
            </a:r>
            <a:r>
              <a:rPr lang="en-GB" dirty="0"/>
              <a:t> Helping the children to have a positive approach to their learning, building perseverance and responsibility. This is done through the language they and the adults around them use when discussing their learning. It can also be achieved by creating independence in their learning by choosing their own level of difficulty in lessons when appropriate. </a:t>
            </a:r>
            <a:r>
              <a:rPr lang="en-GB" b="1" dirty="0"/>
              <a:t>	</a:t>
            </a:r>
          </a:p>
          <a:p>
            <a:pPr marL="285750" indent="-285750">
              <a:buFont typeface="Arial" panose="020B0604020202020204" pitchFamily="34" charset="0"/>
              <a:buChar char="•"/>
            </a:pPr>
            <a:r>
              <a:rPr lang="en-GB" b="1" dirty="0"/>
              <a:t>High expectations for all.</a:t>
            </a:r>
          </a:p>
          <a:p>
            <a:pPr marL="285750" indent="-285750">
              <a:buFont typeface="Arial" panose="020B0604020202020204" pitchFamily="34" charset="0"/>
              <a:buChar char="•"/>
            </a:pPr>
            <a:r>
              <a:rPr lang="en-GB" b="1" dirty="0"/>
              <a:t>All children move through the curriculum at broadly the same pace but we understand that time spent off school may affect this.</a:t>
            </a:r>
          </a:p>
          <a:p>
            <a:pPr marL="285750" indent="-285750">
              <a:buFont typeface="Arial" panose="020B0604020202020204" pitchFamily="34" charset="0"/>
              <a:buChar char="•"/>
            </a:pPr>
            <a:r>
              <a:rPr lang="en-GB" b="1" dirty="0"/>
              <a:t>Enrichment opportunities offered to deepen knowledge and understanding.</a:t>
            </a:r>
          </a:p>
          <a:p>
            <a:pPr marL="285750" indent="-285750">
              <a:buFont typeface="Arial" panose="020B0604020202020204" pitchFamily="34" charset="0"/>
              <a:buChar char="•"/>
            </a:pPr>
            <a:r>
              <a:rPr lang="en-GB" b="1" dirty="0"/>
              <a:t>Support and extra provision still allocated to children with AEN (including significantly able).</a:t>
            </a:r>
          </a:p>
          <a:p>
            <a:endParaRPr lang="en-GB" b="1"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375" t="39028" r="53712" b="36922"/>
          <a:stretch/>
        </p:blipFill>
        <p:spPr bwMode="auto">
          <a:xfrm>
            <a:off x="6652328" y="5501704"/>
            <a:ext cx="2240152" cy="1167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46310" y="4347106"/>
            <a:ext cx="8496515" cy="1477328"/>
          </a:xfrm>
          <a:prstGeom prst="rect">
            <a:avLst/>
          </a:prstGeom>
          <a:noFill/>
        </p:spPr>
        <p:txBody>
          <a:bodyPr wrap="square" rtlCol="0">
            <a:spAutoFit/>
          </a:bodyPr>
          <a:lstStyle/>
          <a:p>
            <a:pPr marL="285750" indent="-285750">
              <a:buFont typeface="Arial" panose="020B0604020202020204" pitchFamily="34" charset="0"/>
              <a:buChar char="•"/>
            </a:pPr>
            <a:r>
              <a:rPr lang="en-GB" b="1" u="sng" dirty="0"/>
              <a:t>Assessment</a:t>
            </a:r>
            <a:r>
              <a:rPr lang="en-GB" b="1" dirty="0"/>
              <a:t>	</a:t>
            </a:r>
          </a:p>
          <a:p>
            <a:pPr marL="2114550" lvl="4" indent="-285750">
              <a:buFont typeface="Arial" panose="020B0604020202020204" pitchFamily="34" charset="0"/>
              <a:buChar char="•"/>
            </a:pPr>
            <a:r>
              <a:rPr lang="en-GB" b="1" dirty="0"/>
              <a:t>Every year group has a programme of study (POS).</a:t>
            </a:r>
          </a:p>
          <a:p>
            <a:pPr marL="2114550" lvl="4" indent="-285750">
              <a:buFont typeface="Arial" panose="020B0604020202020204" pitchFamily="34" charset="0"/>
              <a:buChar char="•"/>
            </a:pPr>
            <a:r>
              <a:rPr lang="en-GB" dirty="0"/>
              <a:t>Children at the end of the year are assessed as: below POS, </a:t>
            </a:r>
            <a:r>
              <a:rPr lang="en-GB" b="1" dirty="0"/>
              <a:t>Expected </a:t>
            </a:r>
            <a:r>
              <a:rPr lang="en-GB" dirty="0"/>
              <a:t>(achieved POS at mastery level), </a:t>
            </a:r>
            <a:r>
              <a:rPr lang="en-GB" b="1" dirty="0"/>
              <a:t>Greater Depth</a:t>
            </a:r>
            <a:r>
              <a:rPr lang="en-GB" dirty="0"/>
              <a:t> (beyond mastery level).</a:t>
            </a:r>
          </a:p>
        </p:txBody>
      </p:sp>
    </p:spTree>
    <p:extLst>
      <p:ext uri="{BB962C8B-B14F-4D97-AF65-F5344CB8AC3E}">
        <p14:creationId xmlns:p14="http://schemas.microsoft.com/office/powerpoint/2010/main" val="1522255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B050"/>
                </a:solidFill>
              </a:rPr>
              <a:t>Topics in KS2</a:t>
            </a:r>
          </a:p>
        </p:txBody>
      </p:sp>
      <p:sp>
        <p:nvSpPr>
          <p:cNvPr id="3" name="Content Placeholder 2"/>
          <p:cNvSpPr>
            <a:spLocks noGrp="1"/>
          </p:cNvSpPr>
          <p:nvPr>
            <p:ph idx="1"/>
          </p:nvPr>
        </p:nvSpPr>
        <p:spPr/>
        <p:txBody>
          <a:bodyPr>
            <a:normAutofit/>
          </a:bodyPr>
          <a:lstStyle/>
          <a:p>
            <a:r>
              <a:rPr lang="en-GB" sz="2000" dirty="0"/>
              <a:t>Teaching is taught in explicit subjects of the curriculum. Please see your child’s class newsletter to find out the topics being covered each term.</a:t>
            </a:r>
          </a:p>
          <a:p>
            <a:r>
              <a:rPr lang="en-GB" sz="2000" dirty="0"/>
              <a:t>We all have separate topics so that they get a breadth of study and a range of ideas.</a:t>
            </a:r>
          </a:p>
          <a:p>
            <a:r>
              <a:rPr lang="en-US" sz="2000" dirty="0"/>
              <a:t>Some subjects are taught in alternate terms such as Music, Art, D.T. and French</a:t>
            </a:r>
          </a:p>
          <a:p>
            <a:r>
              <a:rPr lang="en-US" sz="2000" dirty="0"/>
              <a:t>Class Long Term Plans are on the website to give a more detailed overview of what is taught in our child’s class</a:t>
            </a:r>
          </a:p>
          <a:p>
            <a:r>
              <a:rPr lang="en-US" sz="2000" dirty="0"/>
              <a:t>We have started to use various schemes such as </a:t>
            </a:r>
            <a:r>
              <a:rPr lang="en-US" sz="2000" dirty="0" err="1"/>
              <a:t>Kapow</a:t>
            </a:r>
            <a:r>
              <a:rPr lang="en-US" sz="2000" dirty="0"/>
              <a:t> for History, Geography, D.T. and French. For science, we use Developing Experts, Purple Mash for Computing and Access Art for Art.</a:t>
            </a:r>
            <a:endParaRPr lang="en-GB" sz="2400" dirty="0"/>
          </a:p>
        </p:txBody>
      </p:sp>
      <p:sp>
        <p:nvSpPr>
          <p:cNvPr id="4" name="Rounded Rectangle 3"/>
          <p:cNvSpPr/>
          <p:nvPr/>
        </p:nvSpPr>
        <p:spPr>
          <a:xfrm>
            <a:off x="395963" y="404664"/>
            <a:ext cx="8352071" cy="936104"/>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3200" b="1" dirty="0">
                <a:solidFill>
                  <a:srgbClr val="00B050"/>
                </a:solidFill>
              </a:rPr>
              <a:t>KS2 Curriculum</a:t>
            </a: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375" t="39028" r="53712" b="36922"/>
          <a:stretch/>
        </p:blipFill>
        <p:spPr bwMode="auto">
          <a:xfrm>
            <a:off x="6948264" y="5655958"/>
            <a:ext cx="1944216" cy="1013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5162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5965" y="260648"/>
            <a:ext cx="8352071" cy="936104"/>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Keeping your child safe 2022-23</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375" t="39028" r="53712" b="36922"/>
          <a:stretch/>
        </p:blipFill>
        <p:spPr bwMode="auto">
          <a:xfrm>
            <a:off x="7227425" y="5805264"/>
            <a:ext cx="1881079" cy="980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07505" y="1857013"/>
            <a:ext cx="8775606" cy="4247317"/>
          </a:xfrm>
          <a:prstGeom prst="rect">
            <a:avLst/>
          </a:prstGeom>
          <a:noFill/>
        </p:spPr>
        <p:txBody>
          <a:bodyPr wrap="square" rtlCol="0">
            <a:spAutoFit/>
          </a:bodyPr>
          <a:lstStyle/>
          <a:p>
            <a:pPr algn="ctr"/>
            <a:r>
              <a:rPr lang="en-GB" dirty="0"/>
              <a:t>Technology is advancing</a:t>
            </a:r>
          </a:p>
          <a:p>
            <a:pPr algn="ctr"/>
            <a:r>
              <a:rPr lang="en-GB" dirty="0"/>
              <a:t>Access to technology is happening younger</a:t>
            </a:r>
          </a:p>
          <a:p>
            <a:pPr algn="ctr"/>
            <a:r>
              <a:rPr lang="en-GB" dirty="0"/>
              <a:t>No phones/tablets/kindles/</a:t>
            </a:r>
            <a:r>
              <a:rPr lang="en-GB" dirty="0" err="1"/>
              <a:t>i</a:t>
            </a:r>
            <a:r>
              <a:rPr lang="en-GB" dirty="0"/>
              <a:t>-watches in school</a:t>
            </a:r>
          </a:p>
          <a:p>
            <a:pPr algn="ctr"/>
            <a:r>
              <a:rPr lang="en-GB" dirty="0">
                <a:solidFill>
                  <a:schemeClr val="accent6">
                    <a:lumMod val="50000"/>
                  </a:schemeClr>
                </a:solidFill>
              </a:rPr>
              <a:t>Thinkuknow.co.uk</a:t>
            </a:r>
            <a:r>
              <a:rPr lang="en-GB" dirty="0"/>
              <a:t>-Online education for children and adults</a:t>
            </a:r>
          </a:p>
          <a:p>
            <a:pPr marL="342900" indent="-342900" algn="ctr">
              <a:buFont typeface="Arial" panose="020B0604020202020204" pitchFamily="34" charset="0"/>
              <a:buChar char="•"/>
            </a:pPr>
            <a:r>
              <a:rPr lang="en-GB" dirty="0" err="1">
                <a:solidFill>
                  <a:schemeClr val="accent2">
                    <a:lumMod val="75000"/>
                  </a:schemeClr>
                </a:solidFill>
              </a:rPr>
              <a:t>youtube</a:t>
            </a:r>
            <a:r>
              <a:rPr lang="en-GB" dirty="0">
                <a:solidFill>
                  <a:schemeClr val="accent2">
                    <a:lumMod val="75000"/>
                  </a:schemeClr>
                </a:solidFill>
              </a:rPr>
              <a:t> kids</a:t>
            </a:r>
            <a:endParaRPr lang="en-GB" dirty="0"/>
          </a:p>
          <a:p>
            <a:pPr marL="342900" indent="-342900" algn="ctr">
              <a:buFont typeface="Arial" panose="020B0604020202020204" pitchFamily="34" charset="0"/>
              <a:buChar char="•"/>
            </a:pPr>
            <a:r>
              <a:rPr lang="en-GB" dirty="0" err="1">
                <a:solidFill>
                  <a:schemeClr val="accent2">
                    <a:lumMod val="75000"/>
                  </a:schemeClr>
                </a:solidFill>
              </a:rPr>
              <a:t>Kidrex</a:t>
            </a:r>
            <a:r>
              <a:rPr lang="en-GB" dirty="0"/>
              <a:t> (Child friendly search like google)</a:t>
            </a:r>
          </a:p>
          <a:p>
            <a:pPr marL="342900" indent="-342900" algn="ctr">
              <a:buFont typeface="Arial" panose="020B0604020202020204" pitchFamily="34" charset="0"/>
              <a:buChar char="•"/>
            </a:pPr>
            <a:r>
              <a:rPr lang="en-GB" dirty="0"/>
              <a:t>Knowing and using your home </a:t>
            </a:r>
            <a:r>
              <a:rPr lang="en-GB" dirty="0">
                <a:solidFill>
                  <a:schemeClr val="accent2">
                    <a:lumMod val="75000"/>
                  </a:schemeClr>
                </a:solidFill>
              </a:rPr>
              <a:t>Wi-Fi filters / privacy settings</a:t>
            </a:r>
            <a:r>
              <a:rPr lang="en-GB" dirty="0"/>
              <a:t>.</a:t>
            </a:r>
          </a:p>
          <a:p>
            <a:pPr marL="342900" indent="-342900" algn="ctr">
              <a:buFont typeface="Arial" panose="020B0604020202020204" pitchFamily="34" charset="0"/>
              <a:buChar char="•"/>
            </a:pPr>
            <a:r>
              <a:rPr lang="en-GB" dirty="0" err="1">
                <a:solidFill>
                  <a:schemeClr val="accent2">
                    <a:lumMod val="75000"/>
                  </a:schemeClr>
                </a:solidFill>
              </a:rPr>
              <a:t>MMGuardian</a:t>
            </a:r>
            <a:r>
              <a:rPr lang="en-GB" dirty="0"/>
              <a:t> </a:t>
            </a:r>
            <a:r>
              <a:rPr lang="en-GB" dirty="0">
                <a:solidFill>
                  <a:schemeClr val="accent2">
                    <a:lumMod val="75000"/>
                  </a:schemeClr>
                </a:solidFill>
              </a:rPr>
              <a:t>/ </a:t>
            </a:r>
            <a:r>
              <a:rPr lang="en-GB" dirty="0" err="1">
                <a:solidFill>
                  <a:schemeClr val="accent2">
                    <a:lumMod val="75000"/>
                  </a:schemeClr>
                </a:solidFill>
              </a:rPr>
              <a:t>ourpact</a:t>
            </a:r>
            <a:r>
              <a:rPr lang="en-GB" dirty="0">
                <a:solidFill>
                  <a:schemeClr val="accent2">
                    <a:lumMod val="75000"/>
                  </a:schemeClr>
                </a:solidFill>
              </a:rPr>
              <a:t> </a:t>
            </a:r>
            <a:r>
              <a:rPr lang="en-GB" dirty="0"/>
              <a:t>– how to take control of your child’s device</a:t>
            </a:r>
          </a:p>
          <a:p>
            <a:pPr marL="342900" indent="-342900" algn="ctr">
              <a:buFont typeface="Arial" panose="020B0604020202020204" pitchFamily="34" charset="0"/>
              <a:buChar char="•"/>
            </a:pPr>
            <a:r>
              <a:rPr lang="en-GB" dirty="0">
                <a:solidFill>
                  <a:schemeClr val="accent2">
                    <a:lumMod val="75000"/>
                  </a:schemeClr>
                </a:solidFill>
              </a:rPr>
              <a:t>Childnet.com</a:t>
            </a:r>
          </a:p>
          <a:p>
            <a:pPr marL="342900" indent="-342900" algn="ctr">
              <a:buFont typeface="Arial" panose="020B0604020202020204" pitchFamily="34" charset="0"/>
              <a:buChar char="•"/>
            </a:pPr>
            <a:r>
              <a:rPr lang="en-GB" dirty="0">
                <a:solidFill>
                  <a:schemeClr val="accent2">
                    <a:lumMod val="75000"/>
                  </a:schemeClr>
                </a:solidFill>
              </a:rPr>
              <a:t>NSPCC</a:t>
            </a:r>
            <a:r>
              <a:rPr lang="en-GB" dirty="0"/>
              <a:t> have good advice and resources if you are concerned</a:t>
            </a:r>
          </a:p>
          <a:p>
            <a:pPr marL="342900" indent="-342900" algn="ctr">
              <a:buFont typeface="Arial" panose="020B0604020202020204" pitchFamily="34" charset="0"/>
              <a:buChar char="•"/>
            </a:pPr>
            <a:r>
              <a:rPr lang="en-GB" dirty="0" err="1">
                <a:solidFill>
                  <a:schemeClr val="accent2">
                    <a:lumMod val="75000"/>
                  </a:schemeClr>
                </a:solidFill>
              </a:rPr>
              <a:t>Youtube</a:t>
            </a:r>
            <a:r>
              <a:rPr lang="en-GB" dirty="0">
                <a:solidFill>
                  <a:schemeClr val="accent2">
                    <a:lumMod val="75000"/>
                  </a:schemeClr>
                </a:solidFill>
              </a:rPr>
              <a:t> – settings </a:t>
            </a:r>
          </a:p>
          <a:p>
            <a:pPr marL="342900" indent="-342900" algn="ctr">
              <a:buFont typeface="Arial" panose="020B0604020202020204" pitchFamily="34" charset="0"/>
              <a:buChar char="•"/>
            </a:pPr>
            <a:endParaRPr lang="en-GB" dirty="0">
              <a:solidFill>
                <a:schemeClr val="accent2">
                  <a:lumMod val="75000"/>
                </a:schemeClr>
              </a:solidFill>
            </a:endParaRPr>
          </a:p>
          <a:p>
            <a:pPr algn="ctr"/>
            <a:r>
              <a:rPr lang="en-GB" u="sng" dirty="0">
                <a:solidFill>
                  <a:schemeClr val="accent2">
                    <a:lumMod val="75000"/>
                  </a:schemeClr>
                </a:solidFill>
              </a:rPr>
              <a:t>Please contact the school if you have any concerns about your child’s safety </a:t>
            </a:r>
          </a:p>
          <a:p>
            <a:pPr algn="ctr"/>
            <a:endParaRPr lang="en-GB" dirty="0"/>
          </a:p>
          <a:p>
            <a:pPr marL="285750" indent="-285750">
              <a:buFont typeface="Arial" panose="020B0604020202020204" pitchFamily="34" charset="0"/>
              <a:buChar char="•"/>
            </a:pPr>
            <a:endParaRPr lang="en-GB" b="1" dirty="0"/>
          </a:p>
        </p:txBody>
      </p:sp>
    </p:spTree>
    <p:extLst>
      <p:ext uri="{BB962C8B-B14F-4D97-AF65-F5344CB8AC3E}">
        <p14:creationId xmlns:p14="http://schemas.microsoft.com/office/powerpoint/2010/main" val="34312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5965" y="260648"/>
            <a:ext cx="8352071" cy="936104"/>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00"/>
                </a:solidFill>
              </a:rPr>
              <a:t>Home Learning</a:t>
            </a:r>
          </a:p>
        </p:txBody>
      </p:sp>
      <p:sp>
        <p:nvSpPr>
          <p:cNvPr id="6" name="TextBox 5"/>
          <p:cNvSpPr txBox="1"/>
          <p:nvPr/>
        </p:nvSpPr>
        <p:spPr>
          <a:xfrm>
            <a:off x="395965" y="1484784"/>
            <a:ext cx="8496515" cy="3170099"/>
          </a:xfrm>
          <a:prstGeom prst="rect">
            <a:avLst/>
          </a:prstGeom>
          <a:noFill/>
        </p:spPr>
        <p:txBody>
          <a:bodyPr wrap="square" rtlCol="0">
            <a:spAutoFit/>
          </a:bodyPr>
          <a:lstStyle/>
          <a:p>
            <a:pPr marL="285750" indent="-285750">
              <a:buFont typeface="Arial" panose="020B0604020202020204" pitchFamily="34" charset="0"/>
              <a:buChar char="•"/>
            </a:pPr>
            <a:r>
              <a:rPr lang="en-GB" sz="2000" dirty="0"/>
              <a:t>Information about when and what your child is given in terms of home learning will have been in your child’s class newsletter.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Please expect your child to be receiving spelling home learning and to be reading to you and be being read to regularly. Please may we ask this to be recorded in their reading records.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Children will have access to Times Tables Rock Stars (TTRS). This is a particularly important focus in Year 4 as they have a Multiplication Tables Check in the summer term.</a:t>
            </a:r>
            <a:endParaRPr lang="en-GB" sz="2000"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375" t="39028" r="53712" b="36922"/>
          <a:stretch/>
        </p:blipFill>
        <p:spPr bwMode="auto">
          <a:xfrm>
            <a:off x="7939989" y="6307865"/>
            <a:ext cx="1225723" cy="551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5563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4"/>
          <p:cNvSpPr/>
          <p:nvPr/>
        </p:nvSpPr>
        <p:spPr>
          <a:xfrm>
            <a:off x="395965" y="260648"/>
            <a:ext cx="8352071" cy="936104"/>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Home Learning</a:t>
            </a:r>
          </a:p>
        </p:txBody>
      </p:sp>
      <p:sp>
        <p:nvSpPr>
          <p:cNvPr id="5" name="TextBox 4"/>
          <p:cNvSpPr txBox="1"/>
          <p:nvPr/>
        </p:nvSpPr>
        <p:spPr>
          <a:xfrm>
            <a:off x="584920" y="2204864"/>
            <a:ext cx="8136476" cy="3939540"/>
          </a:xfrm>
          <a:prstGeom prst="rect">
            <a:avLst/>
          </a:prstGeom>
          <a:noFill/>
        </p:spPr>
        <p:txBody>
          <a:bodyPr wrap="square" rtlCol="0">
            <a:spAutoFit/>
          </a:bodyPr>
          <a:lstStyle/>
          <a:p>
            <a:r>
              <a:rPr lang="en-US" sz="3000" b="1" u="sng" dirty="0"/>
              <a:t>Other Home Learning</a:t>
            </a:r>
          </a:p>
          <a:p>
            <a:r>
              <a:rPr lang="en-US" sz="2000" dirty="0"/>
              <a:t>Changes to how Home Learning is delivered at Ide Hill is due to be reviewed. More information will be available soon once the best decision possible has been made.</a:t>
            </a:r>
            <a:endParaRPr lang="en-GB" sz="3000" b="1" u="sng" dirty="0"/>
          </a:p>
          <a:p>
            <a:endParaRPr lang="en-GB" sz="3000" b="1" u="sng" dirty="0"/>
          </a:p>
          <a:p>
            <a:r>
              <a:rPr lang="en-GB" sz="3000" b="1" u="sng" dirty="0"/>
              <a:t>Presentation</a:t>
            </a:r>
          </a:p>
          <a:p>
            <a:r>
              <a:rPr lang="en-GB" sz="2000" dirty="0"/>
              <a:t>We have high expectations of the quality of work produced in Home Learning. Therefore, home learning should be </a:t>
            </a:r>
            <a:r>
              <a:rPr lang="en-GB" sz="2000" b="1" dirty="0"/>
              <a:t>completed in pencil </a:t>
            </a:r>
            <a:r>
              <a:rPr lang="en-GB" sz="2000" dirty="0"/>
              <a:t>or (if they have a pen licence) </a:t>
            </a:r>
            <a:r>
              <a:rPr lang="en-GB" sz="2000" b="1" dirty="0"/>
              <a:t>handwriting pen</a:t>
            </a:r>
            <a:r>
              <a:rPr lang="en-GB" sz="2000" dirty="0"/>
              <a:t>. </a:t>
            </a:r>
            <a:r>
              <a:rPr lang="en-GB" sz="2000" b="1" dirty="0"/>
              <a:t>Rulers</a:t>
            </a:r>
            <a:r>
              <a:rPr lang="en-GB" sz="2000" dirty="0"/>
              <a:t> must be used when underlining and drawing straight lines.  </a:t>
            </a:r>
            <a:r>
              <a:rPr lang="en-GB" sz="2000" b="1" dirty="0"/>
              <a:t>Diagrams/ pictures </a:t>
            </a:r>
            <a:r>
              <a:rPr lang="en-GB" sz="2000" dirty="0"/>
              <a:t>should be in </a:t>
            </a:r>
            <a:r>
              <a:rPr lang="en-GB" sz="2000" b="1" dirty="0"/>
              <a:t>pencil. </a:t>
            </a:r>
            <a:r>
              <a:rPr lang="en-GB" sz="2000" dirty="0"/>
              <a:t>Work should be presented </a:t>
            </a:r>
            <a:r>
              <a:rPr lang="en-GB" sz="2000" b="1" dirty="0"/>
              <a:t>neatly </a:t>
            </a:r>
            <a:r>
              <a:rPr lang="en-GB" sz="2000" dirty="0"/>
              <a:t>and handwriting should be </a:t>
            </a:r>
            <a:r>
              <a:rPr lang="en-GB" sz="2000" b="1" dirty="0"/>
              <a:t>joined </a:t>
            </a:r>
            <a:r>
              <a:rPr lang="en-GB" sz="2000" dirty="0"/>
              <a:t>if appropriate</a:t>
            </a:r>
            <a:r>
              <a:rPr lang="en-GB" sz="2000" b="1" dirty="0"/>
              <a:t>.</a:t>
            </a: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375" t="39028" r="53712" b="36922"/>
          <a:stretch/>
        </p:blipFill>
        <p:spPr bwMode="auto">
          <a:xfrm>
            <a:off x="7380312" y="1340768"/>
            <a:ext cx="1225723" cy="551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553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a:t>Thank you in advance for your time and support.</a:t>
            </a:r>
          </a:p>
          <a:p>
            <a:pPr marL="0" indent="0">
              <a:buNone/>
            </a:pPr>
            <a:r>
              <a:rPr lang="en-GB" dirty="0"/>
              <a:t>We are here to support and enhance your child’s learning experiences and hope to continue to do so throughout the year.</a:t>
            </a:r>
          </a:p>
          <a:p>
            <a:pPr marL="0" indent="0">
              <a:buNone/>
            </a:pPr>
            <a:r>
              <a:rPr lang="en-GB" dirty="0"/>
              <a:t>We appreciate the time and effort you put in and look forward to working together with you, to create a love of learning in your child.</a:t>
            </a:r>
          </a:p>
          <a:p>
            <a:pPr marL="0" indent="0">
              <a:buNone/>
            </a:pPr>
            <a:endParaRPr lang="en-GB" dirty="0"/>
          </a:p>
        </p:txBody>
      </p:sp>
      <p:sp>
        <p:nvSpPr>
          <p:cNvPr id="4" name="Rounded Rectangle 4"/>
          <p:cNvSpPr/>
          <p:nvPr/>
        </p:nvSpPr>
        <p:spPr>
          <a:xfrm>
            <a:off x="395965" y="260648"/>
            <a:ext cx="8352071" cy="936104"/>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B050"/>
                </a:solidFill>
              </a:rPr>
              <a:t>Thank You!</a:t>
            </a:r>
          </a:p>
        </p:txBody>
      </p:sp>
      <p:pic>
        <p:nvPicPr>
          <p:cNvPr id="5" name="Picture 4" descr="The Inappropriate Homeschooler: The Key to Successfully Homeschool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5896" y="5296888"/>
            <a:ext cx="1835696" cy="1363004"/>
          </a:xfrm>
          <a:prstGeom prst="rect">
            <a:avLst/>
          </a:prstGeom>
        </p:spPr>
      </p:pic>
    </p:spTree>
    <p:extLst>
      <p:ext uri="{BB962C8B-B14F-4D97-AF65-F5344CB8AC3E}">
        <p14:creationId xmlns:p14="http://schemas.microsoft.com/office/powerpoint/2010/main" val="810519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5965" y="260648"/>
            <a:ext cx="8352071" cy="936104"/>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Adults in Key Stage Two</a:t>
            </a:r>
          </a:p>
        </p:txBody>
      </p:sp>
      <p:sp>
        <p:nvSpPr>
          <p:cNvPr id="6" name="TextBox 5"/>
          <p:cNvSpPr txBox="1"/>
          <p:nvPr/>
        </p:nvSpPr>
        <p:spPr>
          <a:xfrm>
            <a:off x="323742" y="2060848"/>
            <a:ext cx="8496515" cy="3139321"/>
          </a:xfrm>
          <a:prstGeom prst="rect">
            <a:avLst/>
          </a:prstGeom>
          <a:noFill/>
        </p:spPr>
        <p:txBody>
          <a:bodyPr wrap="square" rtlCol="0">
            <a:spAutoFit/>
          </a:bodyPr>
          <a:lstStyle/>
          <a:p>
            <a:pPr marL="285750" indent="-285750">
              <a:buFont typeface="Arial" panose="020B0604020202020204" pitchFamily="34" charset="0"/>
              <a:buChar char="•"/>
            </a:pPr>
            <a:r>
              <a:rPr lang="en-GB" b="1" u="sng" dirty="0"/>
              <a:t>Willows Class,  Year 3  </a:t>
            </a:r>
            <a:r>
              <a:rPr lang="en-GB" dirty="0"/>
              <a:t>- Miss Johnson and Mrs Mouton (Fridays only)</a:t>
            </a:r>
          </a:p>
          <a:p>
            <a:r>
              <a:rPr lang="en-GB" dirty="0"/>
              <a:t>		Supported by Mrs Mouton</a:t>
            </a:r>
          </a:p>
          <a:p>
            <a:pPr marL="285750" indent="-285750">
              <a:buFont typeface="Arial" panose="020B0604020202020204" pitchFamily="34" charset="0"/>
              <a:buChar char="•"/>
            </a:pPr>
            <a:r>
              <a:rPr lang="en-GB" b="1" u="sng" dirty="0"/>
              <a:t>Hazel Class,  Year 4  </a:t>
            </a:r>
            <a:r>
              <a:rPr lang="en-GB" dirty="0"/>
              <a:t>- Miss Melin</a:t>
            </a:r>
          </a:p>
          <a:p>
            <a:r>
              <a:rPr lang="en-GB" dirty="0"/>
              <a:t>		Supported by Mrs Gosling and Mrs Mouton</a:t>
            </a:r>
          </a:p>
          <a:p>
            <a:endParaRPr lang="en-GB" dirty="0"/>
          </a:p>
          <a:p>
            <a:pPr marL="285750" indent="-285750">
              <a:buFont typeface="Arial" panose="020B0604020202020204" pitchFamily="34" charset="0"/>
              <a:buChar char="•"/>
            </a:pPr>
            <a:r>
              <a:rPr lang="en-GB" b="1" u="sng" dirty="0"/>
              <a:t>Ash Class,  Year 5 </a:t>
            </a:r>
            <a:r>
              <a:rPr lang="en-GB" dirty="0"/>
              <a:t>– Miss Jacobs</a:t>
            </a:r>
          </a:p>
          <a:p>
            <a:r>
              <a:rPr lang="en-GB" dirty="0"/>
              <a:t>                                     Supported by Mrs Pearce and Mrs </a:t>
            </a:r>
            <a:r>
              <a:rPr lang="en-GB" dirty="0" err="1"/>
              <a:t>Hodgon</a:t>
            </a:r>
            <a:endParaRPr lang="en-GB" dirty="0"/>
          </a:p>
          <a:p>
            <a:endParaRPr lang="en-GB" dirty="0"/>
          </a:p>
          <a:p>
            <a:pPr marL="285750" indent="-285750">
              <a:buFont typeface="Arial" panose="020B0604020202020204" pitchFamily="34" charset="0"/>
              <a:buChar char="•"/>
            </a:pPr>
            <a:r>
              <a:rPr lang="en-GB" b="1" u="sng" dirty="0"/>
              <a:t>Oaks Class, Year 6 </a:t>
            </a:r>
            <a:r>
              <a:rPr lang="en-GB" dirty="0"/>
              <a:t>– Mr </a:t>
            </a:r>
            <a:r>
              <a:rPr lang="en-GB" dirty="0" err="1"/>
              <a:t>Howse</a:t>
            </a:r>
            <a:endParaRPr lang="en-GB" dirty="0"/>
          </a:p>
          <a:p>
            <a:r>
              <a:rPr lang="en-GB" dirty="0"/>
              <a:t>                                        Supported by Mrs Pearce and Mrs </a:t>
            </a:r>
            <a:r>
              <a:rPr lang="en-GB" dirty="0" err="1"/>
              <a:t>Hodgon</a:t>
            </a:r>
            <a:endParaRPr lang="en-GB" dirty="0"/>
          </a:p>
          <a:p>
            <a:endParaRPr lang="en-GB"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375" t="39028" r="53712" b="36922"/>
          <a:stretch/>
        </p:blipFill>
        <p:spPr bwMode="auto">
          <a:xfrm>
            <a:off x="6652328" y="5445224"/>
            <a:ext cx="2240152" cy="1167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3535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5965" y="260648"/>
            <a:ext cx="8352071" cy="936104"/>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Key Dates </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375" t="39028" r="53712" b="36922"/>
          <a:stretch/>
        </p:blipFill>
        <p:spPr bwMode="auto">
          <a:xfrm>
            <a:off x="6652328" y="5445224"/>
            <a:ext cx="2240152" cy="1167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09075" y="1628800"/>
            <a:ext cx="8496515" cy="3139321"/>
          </a:xfrm>
          <a:prstGeom prst="rect">
            <a:avLst/>
          </a:prstGeom>
          <a:noFill/>
        </p:spPr>
        <p:txBody>
          <a:bodyPr wrap="square" rtlCol="0">
            <a:spAutoFit/>
          </a:bodyPr>
          <a:lstStyle/>
          <a:p>
            <a:pPr marL="285750" indent="-285750">
              <a:buFont typeface="Arial" panose="020B0604020202020204" pitchFamily="34" charset="0"/>
              <a:buChar char="•"/>
            </a:pPr>
            <a:r>
              <a:rPr lang="en-GB" dirty="0"/>
              <a:t>All the following dates are on the school E-diary found via the school website.</a:t>
            </a:r>
          </a:p>
          <a:p>
            <a:pPr lvl="6"/>
            <a:r>
              <a:rPr lang="en-GB" dirty="0"/>
              <a:t> </a:t>
            </a:r>
          </a:p>
          <a:p>
            <a:pPr marL="285750" indent="-285750">
              <a:buFont typeface="Arial" panose="020B0604020202020204" pitchFamily="34" charset="0"/>
              <a:buChar char="•"/>
            </a:pPr>
            <a:r>
              <a:rPr lang="en-GB" b="1" u="sng" dirty="0"/>
              <a:t>Parents evening- </a:t>
            </a:r>
            <a:r>
              <a:rPr lang="en-GB" dirty="0"/>
              <a:t>              </a:t>
            </a:r>
          </a:p>
          <a:p>
            <a:pPr marL="285750" indent="-285750">
              <a:buFont typeface="Arial" panose="020B0604020202020204" pitchFamily="34" charset="0"/>
              <a:buChar char="•"/>
            </a:pPr>
            <a:endParaRPr lang="en-GB" b="1" u="sng" dirty="0"/>
          </a:p>
          <a:p>
            <a:r>
              <a:rPr lang="en-GB" b="1" u="sng" dirty="0"/>
              <a:t>Ash Class – Monday 9</a:t>
            </a:r>
            <a:r>
              <a:rPr lang="en-GB" b="1" u="sng" baseline="30000" dirty="0"/>
              <a:t>th</a:t>
            </a:r>
            <a:r>
              <a:rPr lang="en-GB" b="1" u="sng" dirty="0"/>
              <a:t> &amp; Wednesday 11</a:t>
            </a:r>
            <a:r>
              <a:rPr lang="en-GB" b="1" u="sng" baseline="30000" dirty="0"/>
              <a:t>th</a:t>
            </a:r>
            <a:r>
              <a:rPr lang="en-GB" b="1" u="sng" dirty="0"/>
              <a:t> October</a:t>
            </a:r>
          </a:p>
          <a:p>
            <a:pPr marL="3486150" lvl="7" indent="-285750">
              <a:buFont typeface="Arial" panose="020B0604020202020204" pitchFamily="34" charset="0"/>
              <a:buChar char="•"/>
            </a:pPr>
            <a:r>
              <a:rPr lang="en-GB" dirty="0"/>
              <a:t>Opportunity to see how your child is settling into their class and to ask any questions before Miss Jacobs’ maternity</a:t>
            </a:r>
          </a:p>
          <a:p>
            <a:pPr marL="3486150" lvl="7" indent="-285750">
              <a:buFont typeface="Arial" panose="020B0604020202020204" pitchFamily="34" charset="0"/>
              <a:buChar char="•"/>
            </a:pPr>
            <a:r>
              <a:rPr lang="en-GB" dirty="0"/>
              <a:t>Will take place in person in Ash classroom</a:t>
            </a:r>
          </a:p>
          <a:p>
            <a:pPr lvl="7"/>
            <a:endParaRPr lang="en-GB" b="1" dirty="0"/>
          </a:p>
          <a:p>
            <a:pPr lvl="6"/>
            <a:endParaRPr lang="en-GB" b="1" dirty="0"/>
          </a:p>
        </p:txBody>
      </p:sp>
      <p:sp>
        <p:nvSpPr>
          <p:cNvPr id="2" name="Rectangle 1"/>
          <p:cNvSpPr/>
          <p:nvPr/>
        </p:nvSpPr>
        <p:spPr>
          <a:xfrm>
            <a:off x="430360" y="4293096"/>
            <a:ext cx="8208484" cy="646331"/>
          </a:xfrm>
          <a:prstGeom prst="rect">
            <a:avLst/>
          </a:prstGeom>
        </p:spPr>
        <p:txBody>
          <a:bodyPr wrap="square">
            <a:spAutoFit/>
          </a:bodyPr>
          <a:lstStyle/>
          <a:p>
            <a:r>
              <a:rPr lang="en-GB" b="1" u="sng" dirty="0"/>
              <a:t>Rest of KS2 – Tuesday 14</a:t>
            </a:r>
            <a:r>
              <a:rPr lang="en-GB" b="1" u="sng" baseline="30000" dirty="0"/>
              <a:t>th</a:t>
            </a:r>
            <a:r>
              <a:rPr lang="en-GB" b="1" u="sng" dirty="0"/>
              <a:t> &amp; Thursday 16</a:t>
            </a:r>
            <a:r>
              <a:rPr lang="en-GB" b="1" u="sng" baseline="30000" dirty="0"/>
              <a:t>th</a:t>
            </a:r>
            <a:r>
              <a:rPr lang="en-GB" b="1" u="sng" dirty="0"/>
              <a:t> November</a:t>
            </a:r>
          </a:p>
          <a:p>
            <a:pPr marL="3486150" lvl="7" indent="-285750">
              <a:buFont typeface="Arial" panose="020B0604020202020204" pitchFamily="34" charset="0"/>
              <a:buChar char="•"/>
            </a:pPr>
            <a:r>
              <a:rPr lang="en-GB" dirty="0"/>
              <a:t>Will take place in person in the hall</a:t>
            </a:r>
          </a:p>
        </p:txBody>
      </p:sp>
    </p:spTree>
    <p:extLst>
      <p:ext uri="{BB962C8B-B14F-4D97-AF65-F5344CB8AC3E}">
        <p14:creationId xmlns:p14="http://schemas.microsoft.com/office/powerpoint/2010/main" val="2951350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5965" y="260648"/>
            <a:ext cx="8352071" cy="936104"/>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Communication With School</a:t>
            </a:r>
            <a:endParaRPr lang="en-GB" sz="3200" dirty="0">
              <a:solidFill>
                <a:schemeClr val="tx1"/>
              </a:solidFill>
            </a:endParaRPr>
          </a:p>
        </p:txBody>
      </p:sp>
      <p:sp>
        <p:nvSpPr>
          <p:cNvPr id="6" name="TextBox 5"/>
          <p:cNvSpPr txBox="1"/>
          <p:nvPr/>
        </p:nvSpPr>
        <p:spPr>
          <a:xfrm>
            <a:off x="395965" y="1196752"/>
            <a:ext cx="8479734" cy="4801314"/>
          </a:xfrm>
          <a:prstGeom prst="rect">
            <a:avLst/>
          </a:prstGeom>
          <a:noFill/>
        </p:spPr>
        <p:txBody>
          <a:bodyPr wrap="square" rtlCol="0">
            <a:spAutoFit/>
          </a:bodyPr>
          <a:lstStyle/>
          <a:p>
            <a:r>
              <a:rPr lang="en-GB" b="1" dirty="0">
                <a:solidFill>
                  <a:schemeClr val="accent2">
                    <a:lumMod val="75000"/>
                  </a:schemeClr>
                </a:solidFill>
              </a:rPr>
              <a:t>If you have a concern or news you want to share</a:t>
            </a:r>
            <a:r>
              <a:rPr lang="en-GB" b="1" dirty="0"/>
              <a:t>:</a:t>
            </a:r>
          </a:p>
          <a:p>
            <a:endParaRPr lang="en-GB" dirty="0"/>
          </a:p>
          <a:p>
            <a:r>
              <a:rPr lang="en-GB" dirty="0"/>
              <a:t>We are here to help: In the first instance, </a:t>
            </a:r>
            <a:r>
              <a:rPr lang="en-GB" b="1" u="sng" dirty="0"/>
              <a:t>always discuss your child or your concerns with their class teacher. </a:t>
            </a:r>
            <a:r>
              <a:rPr lang="en-GB" dirty="0"/>
              <a:t>We can be contacted via email through the school office. If you need a  chat, please book an appointment to see the class teacher before or after school via the school office.</a:t>
            </a:r>
          </a:p>
          <a:p>
            <a:endParaRPr lang="en-GB" dirty="0"/>
          </a:p>
          <a:p>
            <a:r>
              <a:rPr lang="en-GB" dirty="0"/>
              <a:t>-</a:t>
            </a:r>
            <a:r>
              <a:rPr lang="en-GB" b="1" dirty="0"/>
              <a:t>Following meeting with your child’s teache</a:t>
            </a:r>
            <a:r>
              <a:rPr lang="en-GB" dirty="0"/>
              <a:t>r, if you feel you need to seek further support, please book time with a key stage 2 leader, </a:t>
            </a:r>
            <a:r>
              <a:rPr lang="en-GB" b="1" u="sng" dirty="0"/>
              <a:t> Mr </a:t>
            </a:r>
            <a:r>
              <a:rPr lang="en-GB" b="1" u="sng" dirty="0" err="1"/>
              <a:t>Howse</a:t>
            </a:r>
            <a:r>
              <a:rPr lang="en-GB" b="1" u="sng" dirty="0"/>
              <a:t>.</a:t>
            </a:r>
            <a:r>
              <a:rPr lang="en-GB" b="1" dirty="0"/>
              <a:t>  </a:t>
            </a:r>
            <a:r>
              <a:rPr lang="en-GB" dirty="0"/>
              <a:t>Depending on the issues, we may feel more than one meeting is needed.</a:t>
            </a:r>
          </a:p>
          <a:p>
            <a:pPr>
              <a:buFontTx/>
              <a:buChar char="-"/>
            </a:pPr>
            <a:endParaRPr lang="en-GB" dirty="0"/>
          </a:p>
          <a:p>
            <a:r>
              <a:rPr lang="en-GB" dirty="0"/>
              <a:t>-If parents have a concern about special educational learning, first speak to your class teacher, and then our </a:t>
            </a:r>
            <a:r>
              <a:rPr lang="en-GB" b="1" u="sng" dirty="0"/>
              <a:t>SENCO,  Mrs Rees.</a:t>
            </a:r>
          </a:p>
          <a:p>
            <a:endParaRPr lang="en-GB" dirty="0"/>
          </a:p>
          <a:p>
            <a:r>
              <a:rPr lang="en-GB" dirty="0"/>
              <a:t>-Our </a:t>
            </a:r>
            <a:r>
              <a:rPr lang="en-GB" u="sng" dirty="0" err="1"/>
              <a:t>Headteacher</a:t>
            </a:r>
            <a:r>
              <a:rPr lang="en-GB" u="sng" dirty="0"/>
              <a:t>, Mrs Hillman and our Deputy Head, Miss Johnson are</a:t>
            </a:r>
            <a:r>
              <a:rPr lang="en-GB" dirty="0"/>
              <a:t> available to support parents too. Please arrange a meeting with her if you feel further support is needed </a:t>
            </a:r>
            <a:r>
              <a:rPr lang="en-GB" b="1" dirty="0"/>
              <a:t>after meeting with Key Stage Leaders. </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375" t="39028" r="53712" b="36922"/>
          <a:stretch/>
        </p:blipFill>
        <p:spPr bwMode="auto">
          <a:xfrm>
            <a:off x="7380312" y="6004491"/>
            <a:ext cx="1498862" cy="781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0150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5965" y="260648"/>
            <a:ext cx="8352071" cy="936104"/>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Expectations for children’s behaviour</a:t>
            </a:r>
          </a:p>
        </p:txBody>
      </p:sp>
      <p:sp>
        <p:nvSpPr>
          <p:cNvPr id="6" name="TextBox 5"/>
          <p:cNvSpPr txBox="1"/>
          <p:nvPr/>
        </p:nvSpPr>
        <p:spPr>
          <a:xfrm>
            <a:off x="386595" y="1227814"/>
            <a:ext cx="8496515" cy="6186309"/>
          </a:xfrm>
          <a:prstGeom prst="rect">
            <a:avLst/>
          </a:prstGeom>
          <a:noFill/>
        </p:spPr>
        <p:txBody>
          <a:bodyPr wrap="square" rtlCol="0">
            <a:spAutoFit/>
          </a:bodyPr>
          <a:lstStyle/>
          <a:p>
            <a:r>
              <a:rPr lang="en-GB" dirty="0"/>
              <a:t>We have high expectations of behaviour and we will expect your child to follow the </a:t>
            </a:r>
            <a:r>
              <a:rPr lang="en-GB" u="sng" dirty="0"/>
              <a:t>School Rules </a:t>
            </a:r>
            <a:r>
              <a:rPr lang="en-GB" dirty="0"/>
              <a:t>They have rights which we discuss with them but we also talk about the responsibilities that go along with them:</a:t>
            </a:r>
          </a:p>
          <a:p>
            <a:r>
              <a:rPr lang="en-GB" dirty="0"/>
              <a:t>The children have:</a:t>
            </a:r>
          </a:p>
          <a:p>
            <a:pPr marL="342900" indent="-342900">
              <a:buFont typeface="Wingdings" panose="05000000000000000000" pitchFamily="2" charset="2"/>
              <a:buChar char="ü"/>
            </a:pPr>
            <a:r>
              <a:rPr lang="en-GB" sz="2800" b="1" dirty="0"/>
              <a:t>A right to learn</a:t>
            </a:r>
          </a:p>
          <a:p>
            <a:pPr marL="285750" indent="-285750">
              <a:buFont typeface="Wingdings" panose="05000000000000000000" pitchFamily="2" charset="2"/>
              <a:buChar char="Ø"/>
            </a:pPr>
            <a:r>
              <a:rPr lang="en-GB" sz="2800" b="1" dirty="0">
                <a:solidFill>
                  <a:srgbClr val="FF0000"/>
                </a:solidFill>
              </a:rPr>
              <a:t>A responsibility to try to do the best that they can.</a:t>
            </a:r>
          </a:p>
          <a:p>
            <a:pPr marL="285750" indent="-285750">
              <a:buFont typeface="Wingdings" panose="05000000000000000000" pitchFamily="2" charset="2"/>
              <a:buChar char="ü"/>
            </a:pPr>
            <a:r>
              <a:rPr lang="en-GB" sz="2800" b="1" dirty="0"/>
              <a:t>A right to be safe and cared for</a:t>
            </a:r>
          </a:p>
          <a:p>
            <a:pPr marL="285750" indent="-285750">
              <a:buFont typeface="Wingdings" panose="05000000000000000000" pitchFamily="2" charset="2"/>
              <a:buChar char="Ø"/>
            </a:pPr>
            <a:r>
              <a:rPr lang="en-GB" sz="2800" b="1" dirty="0">
                <a:solidFill>
                  <a:srgbClr val="FF0000"/>
                </a:solidFill>
              </a:rPr>
              <a:t>A responsibility to look after each other</a:t>
            </a:r>
          </a:p>
          <a:p>
            <a:pPr marL="285750" indent="-285750">
              <a:buFont typeface="Wingdings" panose="05000000000000000000" pitchFamily="2" charset="2"/>
              <a:buChar char="ü"/>
            </a:pPr>
            <a:r>
              <a:rPr lang="en-GB" sz="2800" b="1" dirty="0"/>
              <a:t>A right to play</a:t>
            </a:r>
          </a:p>
          <a:p>
            <a:pPr marL="285750" indent="-285750">
              <a:buFont typeface="Wingdings" panose="05000000000000000000" pitchFamily="2" charset="2"/>
              <a:buChar char="Ø"/>
            </a:pPr>
            <a:r>
              <a:rPr lang="en-GB" sz="2800" b="1" dirty="0">
                <a:solidFill>
                  <a:srgbClr val="FF0000"/>
                </a:solidFill>
              </a:rPr>
              <a:t>A responsibility to include others</a:t>
            </a:r>
          </a:p>
          <a:p>
            <a:pPr marL="285750" indent="-285750">
              <a:buFont typeface="Wingdings" panose="05000000000000000000" pitchFamily="2" charset="2"/>
              <a:buChar char="ü"/>
            </a:pPr>
            <a:r>
              <a:rPr lang="en-GB" sz="2800" b="1" dirty="0"/>
              <a:t>A right to be respected</a:t>
            </a:r>
          </a:p>
          <a:p>
            <a:pPr marL="285750" indent="-285750">
              <a:buFont typeface="Wingdings" panose="05000000000000000000" pitchFamily="2" charset="2"/>
              <a:buChar char="Ø"/>
            </a:pPr>
            <a:r>
              <a:rPr lang="en-GB" sz="2800" b="1" dirty="0">
                <a:solidFill>
                  <a:srgbClr val="FF0000"/>
                </a:solidFill>
              </a:rPr>
              <a:t>A responsibility to listen, to speak politely and to be honest.</a:t>
            </a:r>
          </a:p>
          <a:p>
            <a:pPr marL="285750" indent="-285750">
              <a:buFont typeface="Wingdings" panose="05000000000000000000" pitchFamily="2" charset="2"/>
              <a:buChar char="ü"/>
            </a:pPr>
            <a:endParaRPr lang="en-GB" dirty="0"/>
          </a:p>
          <a:p>
            <a:pPr marL="285750" indent="-285750">
              <a:buFont typeface="Wingdings" panose="05000000000000000000" pitchFamily="2" charset="2"/>
              <a:buChar char="ü"/>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b="1"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375" t="39028" r="53712" b="36922"/>
          <a:stretch/>
        </p:blipFill>
        <p:spPr bwMode="auto">
          <a:xfrm>
            <a:off x="6998095" y="5805264"/>
            <a:ext cx="1881079" cy="980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3947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5965" y="260648"/>
            <a:ext cx="8352071" cy="936104"/>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Expectations for children’s behaviour for learning:</a:t>
            </a:r>
          </a:p>
        </p:txBody>
      </p:sp>
      <p:sp>
        <p:nvSpPr>
          <p:cNvPr id="6" name="TextBox 5"/>
          <p:cNvSpPr txBox="1"/>
          <p:nvPr/>
        </p:nvSpPr>
        <p:spPr>
          <a:xfrm>
            <a:off x="395965" y="1412776"/>
            <a:ext cx="8424292" cy="6370975"/>
          </a:xfrm>
          <a:prstGeom prst="rect">
            <a:avLst/>
          </a:prstGeom>
          <a:noFill/>
        </p:spPr>
        <p:txBody>
          <a:bodyPr wrap="square" rtlCol="0">
            <a:spAutoFit/>
          </a:bodyPr>
          <a:lstStyle/>
          <a:p>
            <a:pPr algn="ctr"/>
            <a:r>
              <a:rPr lang="en-GB" sz="3600" dirty="0"/>
              <a:t>Reward is the best motivation for learning</a:t>
            </a:r>
            <a:endParaRPr lang="en-GB" sz="2800" u="sng" dirty="0"/>
          </a:p>
          <a:p>
            <a:pPr marL="285750" indent="-285750">
              <a:buFont typeface="Wingdings" panose="05000000000000000000" pitchFamily="2" charset="2"/>
              <a:buChar char="ü"/>
            </a:pPr>
            <a:r>
              <a:rPr lang="en-GB" sz="2000" dirty="0"/>
              <a:t>Children are expected to stay on ‘green’ or move up our behaviour chart. </a:t>
            </a:r>
          </a:p>
          <a:p>
            <a:pPr marL="285750" indent="-285750">
              <a:buFont typeface="Wingdings" panose="05000000000000000000" pitchFamily="2" charset="2"/>
              <a:buChar char="ü"/>
            </a:pPr>
            <a:r>
              <a:rPr lang="en-GB" sz="2000" dirty="0"/>
              <a:t>Children will be given </a:t>
            </a:r>
            <a:r>
              <a:rPr lang="en-GB" sz="2000" b="1" dirty="0"/>
              <a:t>house points </a:t>
            </a:r>
            <a:r>
              <a:rPr lang="en-GB" sz="2000" dirty="0"/>
              <a:t>for small achievements such as sitting nicely, helping a teacher, completing tasks well and so on – collected weekly.</a:t>
            </a:r>
          </a:p>
          <a:p>
            <a:pPr marL="285750" indent="-285750">
              <a:buFont typeface="Wingdings" panose="05000000000000000000" pitchFamily="2" charset="2"/>
              <a:buChar char="ü"/>
            </a:pPr>
            <a:r>
              <a:rPr lang="en-US" sz="2000" dirty="0"/>
              <a:t>Children can earn </a:t>
            </a:r>
            <a:r>
              <a:rPr lang="en-US" sz="2000" b="1" dirty="0"/>
              <a:t>golden house points</a:t>
            </a:r>
            <a:r>
              <a:rPr lang="en-US" sz="2000" dirty="0"/>
              <a:t> through good deeds undertaken outside the classroom. Each golden house point earns them a raffle ticket that goes into a draw made at the end of each term.</a:t>
            </a:r>
            <a:endParaRPr lang="en-GB" sz="2000" b="1" dirty="0"/>
          </a:p>
          <a:p>
            <a:pPr marL="285750" indent="-285750">
              <a:buFont typeface="Wingdings" panose="05000000000000000000" pitchFamily="2" charset="2"/>
              <a:buChar char="ü"/>
            </a:pPr>
            <a:r>
              <a:rPr lang="en-GB" sz="2000" dirty="0"/>
              <a:t>Children will be rewarded by being moved on the behaviour chart to </a:t>
            </a:r>
            <a:r>
              <a:rPr lang="en-GB" sz="2000" b="1" dirty="0"/>
              <a:t>‘the star’ </a:t>
            </a:r>
            <a:r>
              <a:rPr lang="en-GB" sz="2000" dirty="0"/>
              <a:t>if they have gone ‘over and above’ expectations – they get a sticker for the class chart. They may also achieve a rainbow which is above a star.</a:t>
            </a:r>
          </a:p>
          <a:p>
            <a:pPr marL="285750" indent="-285750">
              <a:buFont typeface="Wingdings" panose="05000000000000000000" pitchFamily="2" charset="2"/>
              <a:buChar char="ü"/>
            </a:pPr>
            <a:r>
              <a:rPr lang="en-GB" sz="2000" dirty="0"/>
              <a:t> Collectively the class works towards a class treat – These are given for whole class behaviour and collaboration. </a:t>
            </a:r>
          </a:p>
          <a:p>
            <a:pPr marL="285750" indent="-285750">
              <a:buFont typeface="Wingdings" panose="05000000000000000000" pitchFamily="2" charset="2"/>
              <a:buChar char="ü"/>
            </a:pPr>
            <a:r>
              <a:rPr lang="en-GB" sz="2000" dirty="0"/>
              <a:t>Personal achievements are recognised in </a:t>
            </a:r>
            <a:r>
              <a:rPr lang="en-GB" sz="2000" b="1" dirty="0"/>
              <a:t>certificates</a:t>
            </a:r>
            <a:r>
              <a:rPr lang="en-GB" sz="2000" dirty="0"/>
              <a:t> given out in assembly.</a:t>
            </a:r>
          </a:p>
          <a:p>
            <a:pPr marL="285750" indent="-285750">
              <a:buFont typeface="Wingdings" panose="05000000000000000000" pitchFamily="2" charset="2"/>
              <a:buChar char="ü"/>
            </a:pPr>
            <a:r>
              <a:rPr lang="en-GB" sz="2000" dirty="0"/>
              <a:t>We also reward the children with </a:t>
            </a:r>
            <a:r>
              <a:rPr lang="en-GB" sz="2000" b="1" dirty="0"/>
              <a:t>Silver Screen Time </a:t>
            </a:r>
            <a:r>
              <a:rPr lang="en-GB" sz="2000" dirty="0"/>
              <a:t>(chance to watch a film together) if they have shown good behaviour for an extended period of time.</a:t>
            </a:r>
          </a:p>
          <a:p>
            <a:endParaRPr lang="en-GB" sz="2000" dirty="0"/>
          </a:p>
          <a:p>
            <a:pPr marL="285750" indent="-285750">
              <a:buFont typeface="Wingdings" panose="05000000000000000000" pitchFamily="2" charset="2"/>
              <a:buChar char="ü"/>
            </a:pPr>
            <a:endParaRPr lang="en-GB" dirty="0"/>
          </a:p>
          <a:p>
            <a:pPr marL="285750" indent="-285750">
              <a:buFont typeface="Wingdings" panose="05000000000000000000" pitchFamily="2" charset="2"/>
              <a:buChar char="ü"/>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b="1"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375" t="39028" r="53712" b="36922"/>
          <a:stretch/>
        </p:blipFill>
        <p:spPr bwMode="auto">
          <a:xfrm>
            <a:off x="7876927" y="6309320"/>
            <a:ext cx="886273" cy="461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C:\Users\Helen Bampton\AppData\Local\Microsoft\Windows\INetCache\IE\3E4DWJEO\Award_star_(gold)[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404664"/>
            <a:ext cx="680349" cy="6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072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095928" cy="1324429"/>
          </a:xfrm>
          <a:ln/>
        </p:spPr>
        <p:style>
          <a:lnRef idx="2">
            <a:schemeClr val="accent2"/>
          </a:lnRef>
          <a:fillRef idx="1">
            <a:schemeClr val="lt1"/>
          </a:fillRef>
          <a:effectRef idx="0">
            <a:schemeClr val="accent2"/>
          </a:effectRef>
          <a:fontRef idx="minor">
            <a:schemeClr val="dk1"/>
          </a:fontRef>
        </p:style>
        <p:txBody>
          <a:bodyPr>
            <a:normAutofit fontScale="90000"/>
          </a:bodyPr>
          <a:lstStyle/>
          <a:p>
            <a:br>
              <a:rPr lang="en-GB" dirty="0"/>
            </a:br>
            <a:r>
              <a:rPr lang="en-GB" dirty="0"/>
              <a:t>Expectations for Behaviour for </a:t>
            </a:r>
            <a:br>
              <a:rPr lang="en-GB" dirty="0"/>
            </a:br>
            <a:r>
              <a:rPr lang="en-GB" dirty="0"/>
              <a:t>Learning </a:t>
            </a:r>
            <a:br>
              <a:rPr lang="en-GB" dirty="0"/>
            </a:br>
            <a:endParaRPr lang="en-GB" dirty="0"/>
          </a:p>
        </p:txBody>
      </p:sp>
      <p:sp>
        <p:nvSpPr>
          <p:cNvPr id="3" name="Content Placeholder 2"/>
          <p:cNvSpPr>
            <a:spLocks noGrp="1"/>
          </p:cNvSpPr>
          <p:nvPr>
            <p:ph idx="1"/>
          </p:nvPr>
        </p:nvSpPr>
        <p:spPr>
          <a:xfrm>
            <a:off x="457200" y="1988841"/>
            <a:ext cx="8229600" cy="3384376"/>
          </a:xfrm>
        </p:spPr>
        <p:txBody>
          <a:bodyPr>
            <a:normAutofit fontScale="25000" lnSpcReduction="20000"/>
          </a:bodyPr>
          <a:lstStyle/>
          <a:p>
            <a:pPr algn="ctr"/>
            <a:r>
              <a:rPr lang="en-GB" sz="8000" b="1" dirty="0"/>
              <a:t>Please note that our behaviour policy is due for review to be more in line with Mrs Daniels’ work with Nurture UK</a:t>
            </a:r>
            <a:br>
              <a:rPr lang="en-GB" dirty="0"/>
            </a:br>
            <a:br>
              <a:rPr lang="en-GB" dirty="0"/>
            </a:br>
            <a:br>
              <a:rPr lang="en-GB" dirty="0"/>
            </a:br>
            <a:br>
              <a:rPr lang="en-GB" dirty="0"/>
            </a:br>
            <a:endParaRPr lang="en-GB" dirty="0"/>
          </a:p>
          <a:p>
            <a:pPr algn="ctr"/>
            <a:endParaRPr lang="en-GB" sz="2400" dirty="0"/>
          </a:p>
          <a:p>
            <a:pPr algn="ctr"/>
            <a:endParaRPr lang="en-GB" sz="2400" dirty="0"/>
          </a:p>
          <a:p>
            <a:pPr algn="ctr"/>
            <a:br>
              <a:rPr lang="en-GB" sz="2400" dirty="0"/>
            </a:br>
            <a:endParaRPr lang="en-GB" sz="2400" dirty="0"/>
          </a:p>
          <a:p>
            <a:pPr marL="285750" indent="-285750">
              <a:buFont typeface="Wingdings" panose="05000000000000000000" pitchFamily="2" charset="2"/>
              <a:buChar char="Ø"/>
            </a:pPr>
            <a:r>
              <a:rPr lang="en-GB" sz="5600" dirty="0"/>
              <a:t>Children who do not show the appropriate behaviour will be </a:t>
            </a:r>
            <a:r>
              <a:rPr lang="en-GB" sz="5600" b="1" u="sng" dirty="0"/>
              <a:t>given a warning </a:t>
            </a:r>
            <a:r>
              <a:rPr lang="en-GB" sz="5600" dirty="0"/>
              <a:t>– and asked to change their behaviour</a:t>
            </a:r>
          </a:p>
          <a:p>
            <a:pPr marL="285750" indent="-285750">
              <a:buFont typeface="Wingdings" panose="05000000000000000000" pitchFamily="2" charset="2"/>
              <a:buChar char="Ø"/>
            </a:pPr>
            <a:r>
              <a:rPr lang="en-GB" sz="5600" dirty="0"/>
              <a:t>Children continuing or showing other additional inappropriate behaviour will be </a:t>
            </a:r>
            <a:r>
              <a:rPr lang="en-GB" sz="5600" b="1" dirty="0"/>
              <a:t>given an amber card </a:t>
            </a:r>
            <a:r>
              <a:rPr lang="en-GB" sz="5600" dirty="0"/>
              <a:t>which will be recorded in our behaviour monitoring records and 5 minutes of the following morning playtime will be missed.</a:t>
            </a:r>
          </a:p>
          <a:p>
            <a:pPr marL="285750" indent="-285750">
              <a:buFont typeface="Wingdings" panose="05000000000000000000" pitchFamily="2" charset="2"/>
              <a:buChar char="Ø"/>
            </a:pPr>
            <a:r>
              <a:rPr lang="en-GB" sz="5600" dirty="0"/>
              <a:t>Children continuing or showing other additional inappropriate behaviour will be </a:t>
            </a:r>
            <a:r>
              <a:rPr lang="en-GB" sz="5600" b="1" dirty="0"/>
              <a:t>given a red card </a:t>
            </a:r>
            <a:r>
              <a:rPr lang="en-GB" sz="5600" dirty="0"/>
              <a:t>which will be recorded in our behaviour monitoring records and parents will be informed. Children will miss 15 minutes of their next  break.</a:t>
            </a:r>
          </a:p>
          <a:p>
            <a:pPr marL="285750" indent="-285750">
              <a:buFont typeface="Wingdings" panose="05000000000000000000" pitchFamily="2" charset="2"/>
              <a:buChar char="Ø"/>
            </a:pPr>
            <a:r>
              <a:rPr lang="en-GB" sz="5600" dirty="0"/>
              <a:t>Continual red cards or yellow cards will require </a:t>
            </a:r>
            <a:r>
              <a:rPr lang="en-GB" sz="5600" b="1" dirty="0"/>
              <a:t>further action  </a:t>
            </a:r>
            <a:r>
              <a:rPr lang="en-GB" sz="5600" dirty="0"/>
              <a:t>as we work  on a points system. This will be discussed with parents including being put on a report card for a week so they have the responsibility for improving their behaviour and so we give your child a way to work positively towards improving their behaviour.</a:t>
            </a:r>
          </a:p>
          <a:p>
            <a:pPr marL="285750" indent="-285750">
              <a:buFont typeface="Wingdings" panose="05000000000000000000" pitchFamily="2" charset="2"/>
              <a:buChar char="Ø"/>
            </a:pPr>
            <a:r>
              <a:rPr lang="en-GB" sz="5600" dirty="0"/>
              <a:t>They help to make the behaviour targets they are aiming for and work towards achieving them.</a:t>
            </a:r>
          </a:p>
          <a:p>
            <a:pPr marL="285750" indent="-285750">
              <a:buFont typeface="Wingdings" panose="05000000000000000000" pitchFamily="2" charset="2"/>
              <a:buChar char="Ø"/>
            </a:pPr>
            <a:r>
              <a:rPr lang="en-GB" sz="5600" dirty="0"/>
              <a:t>Each term the children start anew.</a:t>
            </a:r>
            <a:br>
              <a:rPr lang="en-GB" sz="7200" dirty="0"/>
            </a:br>
            <a:endParaRPr lang="en-GB" sz="7200" dirty="0"/>
          </a:p>
          <a:p>
            <a:pPr marL="285750" indent="-285750">
              <a:buFont typeface="Wingdings" panose="05000000000000000000" pitchFamily="2" charset="2"/>
              <a:buChar char="ü"/>
            </a:pPr>
            <a:r>
              <a:rPr lang="en-GB" sz="7200" b="1" dirty="0">
                <a:solidFill>
                  <a:srgbClr val="00B050"/>
                </a:solidFill>
              </a:rPr>
              <a:t>Each day everyone starts on green!</a:t>
            </a:r>
          </a:p>
          <a:p>
            <a:pPr marL="0" indent="0">
              <a:buNone/>
            </a:pPr>
            <a:endParaRPr lang="en-GB" dirty="0"/>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375" t="39028" r="53712" b="36922"/>
          <a:stretch/>
        </p:blipFill>
        <p:spPr bwMode="auto">
          <a:xfrm>
            <a:off x="6652328" y="5501704"/>
            <a:ext cx="2240152" cy="1167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Yellow and Red Cards In Football | History and Use Of Cards For Discipline  and Cautioning | Football-Stadiums.co.u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908720"/>
            <a:ext cx="720080" cy="5404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5576" y="5157192"/>
            <a:ext cx="4896544" cy="369332"/>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3385604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5965" y="260648"/>
            <a:ext cx="8352071" cy="936104"/>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Routines</a:t>
            </a: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375" t="39028" r="53712" b="36922"/>
          <a:stretch/>
        </p:blipFill>
        <p:spPr bwMode="auto">
          <a:xfrm>
            <a:off x="6652328" y="5501704"/>
            <a:ext cx="2240152" cy="1167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03656" y="1556792"/>
            <a:ext cx="6048672" cy="3970318"/>
          </a:xfrm>
          <a:prstGeom prst="rect">
            <a:avLst/>
          </a:prstGeom>
        </p:spPr>
        <p:txBody>
          <a:bodyPr wrap="square">
            <a:spAutoFit/>
          </a:bodyPr>
          <a:lstStyle/>
          <a:p>
            <a:pPr marL="285750" indent="-285750">
              <a:buFont typeface="Arial" panose="020B0604020202020204" pitchFamily="34" charset="0"/>
              <a:buChar char="•"/>
            </a:pPr>
            <a:r>
              <a:rPr lang="en-GB" b="1" u="sng" dirty="0">
                <a:solidFill>
                  <a:srgbClr val="FF0000"/>
                </a:solidFill>
              </a:rPr>
              <a:t>Spellings</a:t>
            </a:r>
            <a:r>
              <a:rPr lang="en-GB" b="1" dirty="0"/>
              <a:t>		</a:t>
            </a:r>
          </a:p>
          <a:p>
            <a:pPr marL="1657350" lvl="3" indent="-285750">
              <a:buFont typeface="Arial" panose="020B0604020202020204" pitchFamily="34" charset="0"/>
              <a:buChar char="•"/>
            </a:pPr>
            <a:r>
              <a:rPr lang="en-GB" dirty="0"/>
              <a:t>Lower Key Stage 2 – Wednesdays (1hr)</a:t>
            </a:r>
          </a:p>
          <a:p>
            <a:pPr marL="1657350" lvl="3" indent="-285750">
              <a:buFont typeface="Arial" panose="020B0604020202020204" pitchFamily="34" charset="0"/>
              <a:buChar char="•"/>
            </a:pPr>
            <a:r>
              <a:rPr lang="en-US" dirty="0"/>
              <a:t>Upper Key Stage 2 – Fridays (1hr)</a:t>
            </a:r>
            <a:endParaRPr lang="en-GB" dirty="0"/>
          </a:p>
          <a:p>
            <a:pPr marL="1657350" lvl="3" indent="-285750">
              <a:buFont typeface="Arial" panose="020B0604020202020204" pitchFamily="34" charset="0"/>
              <a:buChar char="•"/>
            </a:pPr>
            <a:r>
              <a:rPr lang="en-GB" b="1" u="sng" dirty="0"/>
              <a:t>Differentiated groups – targeted to the needs of your child, across the key stage bubble.</a:t>
            </a:r>
          </a:p>
          <a:p>
            <a:pPr marL="1657350" lvl="3" indent="-285750">
              <a:buFont typeface="Arial" panose="020B0604020202020204" pitchFamily="34" charset="0"/>
              <a:buChar char="•"/>
            </a:pPr>
            <a:r>
              <a:rPr lang="en-GB" b="1" dirty="0"/>
              <a:t>Based upon the requirements of the National Curriculum</a:t>
            </a:r>
            <a:endParaRPr lang="en-GB" b="1" u="sng" dirty="0"/>
          </a:p>
          <a:p>
            <a:pPr marL="285750" indent="-285750">
              <a:buFont typeface="Arial" panose="020B0604020202020204" pitchFamily="34" charset="0"/>
              <a:buChar char="•"/>
            </a:pPr>
            <a:r>
              <a:rPr lang="en-GB" b="1" u="sng" dirty="0">
                <a:solidFill>
                  <a:srgbClr val="FF0000"/>
                </a:solidFill>
              </a:rPr>
              <a:t>Handwriting</a:t>
            </a:r>
            <a:r>
              <a:rPr lang="en-GB" b="1" dirty="0"/>
              <a:t>		</a:t>
            </a:r>
          </a:p>
          <a:p>
            <a:pPr marL="1657350" lvl="3" indent="-285750">
              <a:buFont typeface="Arial" panose="020B0604020202020204" pitchFamily="34" charset="0"/>
              <a:buChar char="•"/>
            </a:pPr>
            <a:r>
              <a:rPr lang="en-GB" b="1" u="sng" dirty="0"/>
              <a:t>Whole Class Sessions-</a:t>
            </a:r>
            <a:r>
              <a:rPr lang="en-GB" dirty="0"/>
              <a:t>Handwriting will be modelled within these sessions and sometimes linked to spellings</a:t>
            </a:r>
            <a:endParaRPr lang="en-GB" b="1" u="sng" dirty="0"/>
          </a:p>
          <a:p>
            <a:pPr marL="1657350" lvl="3" indent="-285750">
              <a:buFont typeface="Arial" panose="020B0604020202020204" pitchFamily="34" charset="0"/>
              <a:buChar char="•"/>
            </a:pPr>
            <a:r>
              <a:rPr lang="en-GB" b="1" u="sng" dirty="0"/>
              <a:t>Small Groups- </a:t>
            </a:r>
            <a:r>
              <a:rPr lang="en-GB" dirty="0"/>
              <a:t>For children we have identified as needing additional support</a:t>
            </a:r>
            <a:r>
              <a:rPr lang="en-GB" b="1" dirty="0"/>
              <a:t>.</a:t>
            </a:r>
          </a:p>
        </p:txBody>
      </p:sp>
    </p:spTree>
    <p:extLst>
      <p:ext uri="{BB962C8B-B14F-4D97-AF65-F5344CB8AC3E}">
        <p14:creationId xmlns:p14="http://schemas.microsoft.com/office/powerpoint/2010/main" val="1240455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5965" y="260648"/>
            <a:ext cx="8352071" cy="936104"/>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B050"/>
                </a:solidFill>
              </a:rPr>
              <a:t>Uniform and Equipment</a:t>
            </a:r>
          </a:p>
        </p:txBody>
      </p:sp>
      <p:sp>
        <p:nvSpPr>
          <p:cNvPr id="6" name="TextBox 5"/>
          <p:cNvSpPr txBox="1"/>
          <p:nvPr/>
        </p:nvSpPr>
        <p:spPr>
          <a:xfrm>
            <a:off x="446311" y="1340768"/>
            <a:ext cx="8496515" cy="2031325"/>
          </a:xfrm>
          <a:prstGeom prst="rect">
            <a:avLst/>
          </a:prstGeom>
          <a:noFill/>
        </p:spPr>
        <p:txBody>
          <a:bodyPr wrap="square" rtlCol="0">
            <a:spAutoFit/>
          </a:bodyPr>
          <a:lstStyle/>
          <a:p>
            <a:pPr marL="285750" indent="-285750">
              <a:buFont typeface="Arial" panose="020B0604020202020204" pitchFamily="34" charset="0"/>
              <a:buChar char="•"/>
            </a:pPr>
            <a:r>
              <a:rPr lang="en-GB" b="1" u="sng" dirty="0"/>
              <a:t>Equipment</a:t>
            </a:r>
            <a:r>
              <a:rPr lang="en-GB" b="1" dirty="0"/>
              <a:t>		</a:t>
            </a:r>
          </a:p>
          <a:p>
            <a:pPr marL="1657350" lvl="3" indent="-285750">
              <a:buFont typeface="Arial" panose="020B0604020202020204" pitchFamily="34" charset="0"/>
              <a:buChar char="•"/>
            </a:pPr>
            <a:r>
              <a:rPr lang="en-GB" dirty="0"/>
              <a:t>Please provide your child with:</a:t>
            </a:r>
          </a:p>
          <a:p>
            <a:pPr marL="2114550" lvl="4" indent="-285750">
              <a:buFont typeface="Arial" panose="020B0604020202020204" pitchFamily="34" charset="0"/>
              <a:buChar char="•"/>
            </a:pPr>
            <a:r>
              <a:rPr lang="en-GB" dirty="0"/>
              <a:t>Water bottle – clear and named</a:t>
            </a:r>
          </a:p>
          <a:p>
            <a:pPr marL="2114550" lvl="4" indent="-285750">
              <a:buFont typeface="Arial" panose="020B0604020202020204" pitchFamily="34" charset="0"/>
              <a:buChar char="•"/>
            </a:pPr>
            <a:r>
              <a:rPr lang="en-GB" dirty="0"/>
              <a:t>Waterproof coat (light anorak in the summer and for PE) – named</a:t>
            </a:r>
          </a:p>
          <a:p>
            <a:pPr marL="2114550" lvl="4" indent="-285750">
              <a:buFont typeface="Arial" panose="020B0604020202020204" pitchFamily="34" charset="0"/>
              <a:buChar char="•"/>
            </a:pPr>
            <a:r>
              <a:rPr lang="en-GB" dirty="0"/>
              <a:t>Reading Record in school every day please</a:t>
            </a:r>
          </a:p>
          <a:p>
            <a:pPr marL="2114550" lvl="4" indent="-285750">
              <a:buFont typeface="Arial" panose="020B0604020202020204" pitchFamily="34" charset="0"/>
              <a:buChar char="•"/>
            </a:pPr>
            <a:r>
              <a:rPr lang="en-GB" dirty="0"/>
              <a:t>PE Kits to be worn on PE days (remember winter kit)</a:t>
            </a:r>
          </a:p>
          <a:p>
            <a:pPr marL="2114550" lvl="4" indent="-285750">
              <a:buFont typeface="Arial" panose="020B0604020202020204" pitchFamily="34" charset="0"/>
              <a:buChar char="•"/>
            </a:pPr>
            <a:r>
              <a:rPr lang="en-GB" dirty="0">
                <a:solidFill>
                  <a:srgbClr val="FF0000"/>
                </a:solidFill>
              </a:rPr>
              <a:t>Stationery Kit </a:t>
            </a:r>
            <a:endParaRPr lang="en-GB"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375" t="39028" r="53712" b="36922"/>
          <a:stretch/>
        </p:blipFill>
        <p:spPr bwMode="auto">
          <a:xfrm>
            <a:off x="6652328" y="5501704"/>
            <a:ext cx="2240152" cy="1167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37702" y="3786160"/>
            <a:ext cx="8496515" cy="3139321"/>
          </a:xfrm>
          <a:prstGeom prst="rect">
            <a:avLst/>
          </a:prstGeom>
          <a:noFill/>
        </p:spPr>
        <p:txBody>
          <a:bodyPr wrap="square" rtlCol="0">
            <a:spAutoFit/>
          </a:bodyPr>
          <a:lstStyle/>
          <a:p>
            <a:pPr marL="285750" indent="-285750">
              <a:buFont typeface="Arial" panose="020B0604020202020204" pitchFamily="34" charset="0"/>
              <a:buChar char="•"/>
            </a:pPr>
            <a:r>
              <a:rPr lang="en-GB" b="1" u="sng" dirty="0"/>
              <a:t>Uniform- All clothes should be clearly labelled as we try to make sure children do not take home another child’s uniform.</a:t>
            </a:r>
          </a:p>
          <a:p>
            <a:r>
              <a:rPr lang="en-GB" b="1" dirty="0"/>
              <a:t>		</a:t>
            </a:r>
          </a:p>
          <a:p>
            <a:pPr marL="2114550" lvl="4" indent="-285750">
              <a:buFont typeface="Arial" panose="020B0604020202020204" pitchFamily="34" charset="0"/>
              <a:buChar char="•"/>
            </a:pPr>
            <a:r>
              <a:rPr lang="en-GB" dirty="0"/>
              <a:t>A school jumper or cardigan should be brought to school every day </a:t>
            </a:r>
          </a:p>
          <a:p>
            <a:pPr marL="2114550" lvl="4" indent="-285750">
              <a:buFont typeface="Arial" panose="020B0604020202020204" pitchFamily="34" charset="0"/>
              <a:buChar char="•"/>
            </a:pPr>
            <a:r>
              <a:rPr lang="en-GB" dirty="0"/>
              <a:t>Earrings – studs only, </a:t>
            </a:r>
            <a:r>
              <a:rPr lang="en-GB" dirty="0">
                <a:solidFill>
                  <a:srgbClr val="FF0000"/>
                </a:solidFill>
              </a:rPr>
              <a:t>to be removed for PE by child</a:t>
            </a:r>
          </a:p>
          <a:p>
            <a:pPr marL="2114550" lvl="4" indent="-285750">
              <a:buFont typeface="Arial" panose="020B0604020202020204" pitchFamily="34" charset="0"/>
              <a:buChar char="•"/>
            </a:pPr>
            <a:r>
              <a:rPr lang="en-GB" dirty="0"/>
              <a:t>Shirts should be kept tucked in.</a:t>
            </a:r>
          </a:p>
          <a:p>
            <a:pPr marL="2114550" lvl="4" indent="-285750">
              <a:buFont typeface="Arial" panose="020B0604020202020204" pitchFamily="34" charset="0"/>
              <a:buChar char="•"/>
            </a:pPr>
            <a:r>
              <a:rPr lang="en-GB" dirty="0"/>
              <a:t>Long hair should be tied up and kept away</a:t>
            </a:r>
          </a:p>
          <a:p>
            <a:pPr lvl="4"/>
            <a:r>
              <a:rPr lang="en-GB" dirty="0"/>
              <a:t>      from the face.</a:t>
            </a:r>
          </a:p>
          <a:p>
            <a:pPr marL="2114550" lvl="4" indent="-285750">
              <a:buFont typeface="Arial" panose="020B0604020202020204" pitchFamily="34" charset="0"/>
              <a:buChar char="•"/>
            </a:pPr>
            <a:endParaRPr lang="en-GB" dirty="0"/>
          </a:p>
          <a:p>
            <a:pPr lvl="4"/>
            <a:endParaRPr lang="en-GB" dirty="0"/>
          </a:p>
        </p:txBody>
      </p:sp>
    </p:spTree>
    <p:extLst>
      <p:ext uri="{BB962C8B-B14F-4D97-AF65-F5344CB8AC3E}">
        <p14:creationId xmlns:p14="http://schemas.microsoft.com/office/powerpoint/2010/main" val="2386887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3A9D2AA6406FD428647F2119559D517" ma:contentTypeVersion="0" ma:contentTypeDescription="Create a new document." ma:contentTypeScope="" ma:versionID="52a23f782aad7b98f38b53a976405f1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A2E36F-250C-4290-A39D-D6E31F7DB529}">
  <ds:schemaRefs>
    <ds:schemaRef ds:uri="http://schemas.microsoft.com/sharepoint/v3/contenttype/forms"/>
  </ds:schemaRefs>
</ds:datastoreItem>
</file>

<file path=customXml/itemProps2.xml><?xml version="1.0" encoding="utf-8"?>
<ds:datastoreItem xmlns:ds="http://schemas.openxmlformats.org/officeDocument/2006/customXml" ds:itemID="{7E51BD65-9EC1-4D8B-B5C7-50DEAE82D2BD}">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C3CCAEE2-3BFD-4371-A240-900DAFDD14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1743</Words>
  <Application>Microsoft Office PowerPoint</Application>
  <PresentationFormat>On-screen Show (4:3)</PresentationFormat>
  <Paragraphs>153</Paragraphs>
  <Slides>15</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 Expectations for Behaviour for  Learning  </vt:lpstr>
      <vt:lpstr>PowerPoint Presentation</vt:lpstr>
      <vt:lpstr>PowerPoint Presentation</vt:lpstr>
      <vt:lpstr>PowerPoint Presentation</vt:lpstr>
      <vt:lpstr>Topics in KS2</vt:lpstr>
      <vt:lpstr>PowerPoint Presentation</vt:lpstr>
      <vt:lpstr>PowerPoint Presentation</vt:lpstr>
      <vt:lpstr>PowerPoint Presentation</vt:lpstr>
      <vt:lpstr>PowerPoint Presentation</vt:lpstr>
    </vt:vector>
  </TitlesOfParts>
  <Company>Ide Hill CEP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Ide Hill CEP School</dc:creator>
  <cp:lastModifiedBy>Linda Melin</cp:lastModifiedBy>
  <cp:revision>89</cp:revision>
  <dcterms:created xsi:type="dcterms:W3CDTF">2015-09-08T15:31:39Z</dcterms:created>
  <dcterms:modified xsi:type="dcterms:W3CDTF">2023-09-18T16:06:03Z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0x01010033A9D2AA6406FD428647F2119559D517</vt:lpwstr>
  </property>
</Properties>
</file>