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4"/>
  </p:notesMasterIdLst>
  <p:sldIdLst>
    <p:sldId id="282" r:id="rId3"/>
    <p:sldId id="284" r:id="rId4"/>
    <p:sldId id="259" r:id="rId5"/>
    <p:sldId id="286" r:id="rId6"/>
    <p:sldId id="258" r:id="rId7"/>
    <p:sldId id="288" r:id="rId8"/>
    <p:sldId id="290" r:id="rId9"/>
    <p:sldId id="291" r:id="rId10"/>
    <p:sldId id="293" r:id="rId11"/>
    <p:sldId id="294" r:id="rId12"/>
    <p:sldId id="296" r:id="rId13"/>
    <p:sldId id="298" r:id="rId14"/>
    <p:sldId id="301" r:id="rId15"/>
    <p:sldId id="300" r:id="rId16"/>
    <p:sldId id="302" r:id="rId17"/>
    <p:sldId id="303" r:id="rId18"/>
    <p:sldId id="305" r:id="rId19"/>
    <p:sldId id="307" r:id="rId20"/>
    <p:sldId id="309" r:id="rId21"/>
    <p:sldId id="311" r:id="rId22"/>
    <p:sldId id="313" r:id="rId23"/>
    <p:sldId id="315" r:id="rId24"/>
    <p:sldId id="317" r:id="rId25"/>
    <p:sldId id="314" r:id="rId26"/>
    <p:sldId id="280" r:id="rId27"/>
    <p:sldId id="281" r:id="rId28"/>
    <p:sldId id="262" r:id="rId29"/>
    <p:sldId id="261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AF594-7966-492F-828E-8A0DC5BAB0C5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A4C92-6DD8-4B05-BBF2-CF50C936311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6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5870002-091F-3745-83A4-C2535C03905B}" type="slidenum">
              <a:rPr lang="en-GB" smtClean="0"/>
              <a:pPr>
                <a:defRPr/>
              </a:pPr>
              <a:t>3</a:t>
            </a:fld>
            <a:endParaRPr lang="en-GB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GB" sz="140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GB" sz="1400">
                <a:latin typeface="Arial" charset="0"/>
                <a:cs typeface="+mn-cs"/>
              </a:rPr>
              <a:t>POS describes what is to be taught but decisions about delivery and organisation remain with individual schools.  </a:t>
            </a:r>
          </a:p>
          <a:p>
            <a:pPr eaLnBrk="1" hangingPunct="1">
              <a:defRPr/>
            </a:pPr>
            <a:endParaRPr lang="en-GB" sz="140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GB" sz="1400">
                <a:latin typeface="Arial" charset="0"/>
                <a:cs typeface="+mn-cs"/>
              </a:rPr>
              <a:t>Arranged year on year –but some flexibility as to when content is taught within each key stage</a:t>
            </a:r>
          </a:p>
          <a:p>
            <a:pPr eaLnBrk="1" hangingPunct="1">
              <a:defRPr/>
            </a:pPr>
            <a:endParaRPr lang="en-GB" sz="140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GB" sz="1400">
              <a:latin typeface="Arial" charset="0"/>
              <a:cs typeface="+mn-cs"/>
            </a:endParaRPr>
          </a:p>
          <a:p>
            <a:pPr eaLnBrk="1" hangingPunct="1">
              <a:buFontTx/>
              <a:buChar char="•"/>
              <a:defRPr/>
            </a:pPr>
            <a:endParaRPr lang="en-GB" sz="1400">
              <a:latin typeface="Arial" charset="0"/>
              <a:cs typeface="+mn-cs"/>
            </a:endParaRPr>
          </a:p>
          <a:p>
            <a:pPr eaLnBrk="1" hangingPunct="1">
              <a:buFontTx/>
              <a:buChar char="•"/>
              <a:defRPr/>
            </a:pPr>
            <a:endParaRPr lang="en-GB" sz="140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4D71934-0D0F-5C4D-A7C5-03EF03AEE8C7}" type="slidenum">
              <a:rPr lang="en-GB" smtClean="0"/>
              <a:pPr>
                <a:defRPr/>
              </a:pPr>
              <a:t>5</a:t>
            </a:fld>
            <a:endParaRPr lang="en-GB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+mn-cs"/>
              </a:rPr>
              <a:t>Spend time looking at this diagram and explaining  these over arching aims.</a:t>
            </a:r>
          </a:p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latin typeface="Arial" charset="0"/>
                <a:cs typeface="+mn-cs"/>
              </a:rPr>
              <a:t>Staff who go directly to the POS for their year group will miss be misled and thin k it is all about formal calculations and fractions!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D8523-182C-4F1A-B1F2-877030D08E13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3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Exploring:</a:t>
            </a:r>
          </a:p>
          <a:p>
            <a:endParaRPr lang="en-GB" dirty="0" smtClean="0"/>
          </a:p>
          <a:p>
            <a:r>
              <a:rPr lang="en-GB" dirty="0" smtClean="0"/>
              <a:t>Use</a:t>
            </a:r>
            <a:r>
              <a:rPr lang="en-GB" baseline="0" dirty="0" smtClean="0"/>
              <a:t> of </a:t>
            </a:r>
            <a:r>
              <a:rPr lang="en-GB" baseline="0" dirty="0" err="1" smtClean="0"/>
              <a:t>diennes</a:t>
            </a:r>
            <a:endParaRPr lang="en-GB" baseline="0" dirty="0" smtClean="0"/>
          </a:p>
          <a:p>
            <a:r>
              <a:rPr lang="en-GB" baseline="0" dirty="0" err="1" smtClean="0"/>
              <a:t>Numberline</a:t>
            </a:r>
            <a:r>
              <a:rPr lang="en-GB" baseline="0" dirty="0" smtClean="0"/>
              <a:t> / 100 square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What’s the same? What’s different?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Where are the pivot points?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What next?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Clarifying</a:t>
            </a:r>
          </a:p>
          <a:p>
            <a:r>
              <a:rPr lang="en-GB" baseline="0" dirty="0" smtClean="0"/>
              <a:t>Teacher – directed – questioning – what’s the same? What’s different between the representations of the same problem?</a:t>
            </a:r>
          </a:p>
          <a:p>
            <a:r>
              <a:rPr lang="en-GB" baseline="0" dirty="0" smtClean="0"/>
              <a:t>What’s changed? What’s stayed the same between each step? What do you notice?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Refer to the NCETM article included in the pack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D8523-182C-4F1A-B1F2-877030D08E13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2537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D8523-182C-4F1A-B1F2-877030D08E13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5788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D8523-182C-4F1A-B1F2-877030D08E13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4275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D8523-182C-4F1A-B1F2-877030D08E13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591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C39A483-37D1-4D70-AC41-2DC408C6CF8F}" type="slidenum">
              <a:rPr lang="en-GB" altLang="en-US" sz="1200" smtClean="0"/>
              <a:pPr eaLnBrk="1" hangingPunct="1">
                <a:defRPr/>
              </a:pPr>
              <a:t>29</a:t>
            </a:fld>
            <a:endParaRPr lang="en-GB" altLang="en-US" sz="1200" smtClean="0"/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4076" y="8684882"/>
            <a:ext cx="2970656" cy="45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fld id="{BC402AF5-C40B-4302-B497-775526897E01}" type="slidenum">
              <a:rPr lang="en-GB" altLang="en-US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Calibri" pitchFamily="34" charset="0"/>
                <a:buNone/>
              </a:pPr>
              <a:t>29</a:t>
            </a:fld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55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TextBox 1"/>
          <p:cNvSpPr txBox="1">
            <a:spLocks noChangeArrowheads="1"/>
          </p:cNvSpPr>
          <p:nvPr/>
        </p:nvSpPr>
        <p:spPr bwMode="auto">
          <a:xfrm>
            <a:off x="761455" y="5380995"/>
            <a:ext cx="526155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/>
              <a:t>Make sure staff have a copy of the NC aims etc as well as a copy of the pages relevant to their year group.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/>
              <a:t>Staff who know they will be working with year 2 and year 6 will not need to start teaching the new POS until September 2015 but need to keep up to speed!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rot="16200000">
            <a:off x="6032064" y="-1356876"/>
            <a:ext cx="1450260" cy="47736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90" y="304799"/>
            <a:ext cx="4164013" cy="1447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2789" y="1905000"/>
            <a:ext cx="7716839" cy="4495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9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5" y="1997847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9" y="-641832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9" y="-970104"/>
            <a:ext cx="5636586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4" y="2961461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500">
                <a:solidFill>
                  <a:schemeClr val="bg1"/>
                </a:solidFill>
                <a:effectLst/>
              </a:defRPr>
            </a:lvl1pPr>
            <a:lvl2pPr marL="471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5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0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814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4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1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1" y="1837495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9" y="-970104"/>
            <a:ext cx="5636586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4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4" y="621078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9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8" y="411413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3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4" y="3564663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6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71785" indent="0">
              <a:buNone/>
              <a:defRPr sz="2900"/>
            </a:lvl2pPr>
            <a:lvl3pPr marL="943569" indent="0">
              <a:buNone/>
              <a:defRPr sz="2500"/>
            </a:lvl3pPr>
            <a:lvl4pPr marL="1415354" indent="0">
              <a:buNone/>
              <a:defRPr sz="2100"/>
            </a:lvl4pPr>
            <a:lvl5pPr marL="1887139" indent="0">
              <a:buNone/>
              <a:defRPr sz="2100"/>
            </a:lvl5pPr>
            <a:lvl6pPr marL="2358923" indent="0">
              <a:buNone/>
              <a:defRPr sz="2100"/>
            </a:lvl6pPr>
            <a:lvl7pPr marL="2830708" indent="0">
              <a:buNone/>
              <a:defRPr sz="2100"/>
            </a:lvl7pPr>
            <a:lvl8pPr marL="3302493" indent="0">
              <a:buNone/>
              <a:defRPr sz="2100"/>
            </a:lvl8pPr>
            <a:lvl9pPr marL="3774277" indent="0">
              <a:buNone/>
              <a:defRPr sz="21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500">
                <a:solidFill>
                  <a:schemeClr val="bg1"/>
                </a:solidFill>
                <a:effectLst/>
              </a:defRPr>
            </a:lvl1pPr>
            <a:lvl2pPr marL="471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5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0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245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3" y="1817251"/>
            <a:ext cx="1100209" cy="8104721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4357" tIns="47178" rIns="94357" bIns="47178" rtlCol="0" anchor="ctr" anchorCtr="0">
            <a:normAutofit/>
          </a:bodyPr>
          <a:lstStyle>
            <a:lvl1pPr marL="0" indent="0" algn="r" defTabSz="943569" rtl="0" eaLnBrk="1" latinLnBrk="0" hangingPunct="1">
              <a:spcAft>
                <a:spcPts val="0"/>
              </a:spcAft>
              <a:buFontTx/>
              <a:buNone/>
              <a:defRPr sz="25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717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35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53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87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589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0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024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74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800" y="-981634"/>
            <a:ext cx="4391154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100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 rot="4733987">
            <a:off x="814851" y="2202343"/>
            <a:ext cx="699135" cy="2512600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 rot="4733987">
            <a:off x="390773" y="3357643"/>
            <a:ext cx="379174" cy="1207374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3" y="3389654"/>
            <a:ext cx="7622161" cy="1679594"/>
          </a:xfrm>
        </p:spPr>
        <p:txBody>
          <a:bodyPr vert="horz" lIns="94357" tIns="47178" rIns="94357" bIns="47178" rtlCol="0" anchor="b" anchorCtr="0">
            <a:noAutofit/>
          </a:bodyPr>
          <a:lstStyle>
            <a:lvl1pPr algn="r" defTabSz="943569" rtl="0" eaLnBrk="1" latinLnBrk="0" hangingPunct="1">
              <a:lnSpc>
                <a:spcPts val="5779"/>
              </a:lnSpc>
              <a:spcBef>
                <a:spcPct val="0"/>
              </a:spcBef>
              <a:buNone/>
              <a:defRPr sz="4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4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5" y="3024188"/>
            <a:ext cx="3657600" cy="337661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8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4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9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300" b="1">
                <a:effectLst/>
              </a:defRPr>
            </a:lvl1pPr>
            <a:lvl2pPr marL="471785" indent="0">
              <a:buNone/>
              <a:defRPr sz="2100" b="1"/>
            </a:lvl2pPr>
            <a:lvl3pPr marL="943569" indent="0">
              <a:buNone/>
              <a:defRPr sz="1900" b="1"/>
            </a:lvl3pPr>
            <a:lvl4pPr marL="1415354" indent="0">
              <a:buNone/>
              <a:defRPr sz="1700" b="1"/>
            </a:lvl4pPr>
            <a:lvl5pPr marL="1887139" indent="0">
              <a:buNone/>
              <a:defRPr sz="1700" b="1"/>
            </a:lvl5pPr>
            <a:lvl6pPr marL="2358923" indent="0">
              <a:buNone/>
              <a:defRPr sz="1700" b="1"/>
            </a:lvl6pPr>
            <a:lvl7pPr marL="2830708" indent="0">
              <a:buNone/>
              <a:defRPr sz="1700" b="1"/>
            </a:lvl7pPr>
            <a:lvl8pPr marL="3302493" indent="0">
              <a:buNone/>
              <a:defRPr sz="1700" b="1"/>
            </a:lvl8pPr>
            <a:lvl9pPr marL="3774277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9" y="3657602"/>
            <a:ext cx="3657600" cy="2743199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300" b="1">
                <a:effectLst/>
              </a:defRPr>
            </a:lvl1pPr>
            <a:lvl2pPr marL="471785" indent="0">
              <a:buNone/>
              <a:defRPr sz="2100" b="1"/>
            </a:lvl2pPr>
            <a:lvl3pPr marL="943569" indent="0">
              <a:buNone/>
              <a:defRPr sz="1900" b="1"/>
            </a:lvl3pPr>
            <a:lvl4pPr marL="1415354" indent="0">
              <a:buNone/>
              <a:defRPr sz="1700" b="1"/>
            </a:lvl4pPr>
            <a:lvl5pPr marL="1887139" indent="0">
              <a:buNone/>
              <a:defRPr sz="1700" b="1"/>
            </a:lvl5pPr>
            <a:lvl6pPr marL="2358923" indent="0">
              <a:buNone/>
              <a:defRPr sz="1700" b="1"/>
            </a:lvl6pPr>
            <a:lvl7pPr marL="2830708" indent="0">
              <a:buNone/>
              <a:defRPr sz="1700" b="1"/>
            </a:lvl7pPr>
            <a:lvl8pPr marL="3302493" indent="0">
              <a:buNone/>
              <a:defRPr sz="1700" b="1"/>
            </a:lvl8pPr>
            <a:lvl9pPr marL="3774277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2"/>
            <a:ext cx="3657600" cy="2743199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8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4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9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6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4" y="1447800"/>
            <a:ext cx="3748086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1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7" y="990600"/>
            <a:ext cx="4258234" cy="52578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6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32"/>
              </a:spcAft>
              <a:buNone/>
              <a:defRPr sz="1700">
                <a:effectLst/>
              </a:defRPr>
            </a:lvl1pPr>
            <a:lvl2pPr marL="471785" indent="0">
              <a:buNone/>
              <a:defRPr sz="1200"/>
            </a:lvl2pPr>
            <a:lvl3pPr marL="943569" indent="0">
              <a:buNone/>
              <a:defRPr sz="1000"/>
            </a:lvl3pPr>
            <a:lvl4pPr marL="1415354" indent="0">
              <a:buNone/>
              <a:defRPr sz="900"/>
            </a:lvl4pPr>
            <a:lvl5pPr marL="1887139" indent="0">
              <a:buNone/>
              <a:defRPr sz="900"/>
            </a:lvl5pPr>
            <a:lvl6pPr marL="2358923" indent="0">
              <a:buNone/>
              <a:defRPr sz="900"/>
            </a:lvl6pPr>
            <a:lvl7pPr marL="2830708" indent="0">
              <a:buNone/>
              <a:defRPr sz="900"/>
            </a:lvl7pPr>
            <a:lvl8pPr marL="3302493" indent="0">
              <a:buNone/>
              <a:defRPr sz="900"/>
            </a:lvl8pPr>
            <a:lvl9pPr marL="377427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18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5" y="2476501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145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2" y="990600"/>
            <a:ext cx="3951754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1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2" y="1321671"/>
            <a:ext cx="3703912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71785" indent="0">
              <a:buNone/>
              <a:defRPr sz="2900"/>
            </a:lvl2pPr>
            <a:lvl3pPr marL="943569" indent="0">
              <a:buNone/>
              <a:defRPr sz="2500"/>
            </a:lvl3pPr>
            <a:lvl4pPr marL="1415354" indent="0">
              <a:buNone/>
              <a:defRPr sz="2100"/>
            </a:lvl4pPr>
            <a:lvl5pPr marL="1887139" indent="0">
              <a:buNone/>
              <a:defRPr sz="2100"/>
            </a:lvl5pPr>
            <a:lvl6pPr marL="2358923" indent="0">
              <a:buNone/>
              <a:defRPr sz="2100"/>
            </a:lvl6pPr>
            <a:lvl7pPr marL="2830708" indent="0">
              <a:buNone/>
              <a:defRPr sz="2100"/>
            </a:lvl7pPr>
            <a:lvl8pPr marL="3302493" indent="0">
              <a:buNone/>
              <a:defRPr sz="2100"/>
            </a:lvl8pPr>
            <a:lvl9pPr marL="3774277" indent="0">
              <a:buNone/>
              <a:defRPr sz="21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2" y="2547938"/>
            <a:ext cx="3951754" cy="3700462"/>
          </a:xfrm>
        </p:spPr>
        <p:txBody>
          <a:bodyPr>
            <a:normAutofit/>
          </a:bodyPr>
          <a:lstStyle>
            <a:lvl1pPr marL="0" indent="0">
              <a:spcAft>
                <a:spcPts val="1032"/>
              </a:spcAft>
              <a:buNone/>
              <a:defRPr sz="1900">
                <a:effectLst/>
              </a:defRPr>
            </a:lvl1pPr>
            <a:lvl2pPr marL="471785" indent="0">
              <a:buNone/>
              <a:defRPr sz="1200"/>
            </a:lvl2pPr>
            <a:lvl3pPr marL="943569" indent="0">
              <a:buNone/>
              <a:defRPr sz="1000"/>
            </a:lvl3pPr>
            <a:lvl4pPr marL="1415354" indent="0">
              <a:buNone/>
              <a:defRPr sz="900"/>
            </a:lvl4pPr>
            <a:lvl5pPr marL="1887139" indent="0">
              <a:buNone/>
              <a:defRPr sz="900"/>
            </a:lvl5pPr>
            <a:lvl6pPr marL="2358923" indent="0">
              <a:buNone/>
              <a:defRPr sz="900"/>
            </a:lvl6pPr>
            <a:lvl7pPr marL="2830708" indent="0">
              <a:buNone/>
              <a:defRPr sz="900"/>
            </a:lvl7pPr>
            <a:lvl8pPr marL="3302493" indent="0">
              <a:buNone/>
              <a:defRPr sz="900"/>
            </a:lvl8pPr>
            <a:lvl9pPr marL="377427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092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5" y="3810001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80"/>
            <a:ext cx="4329279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71785" indent="0">
              <a:buNone/>
              <a:defRPr sz="2900"/>
            </a:lvl2pPr>
            <a:lvl3pPr marL="943569" indent="0">
              <a:buNone/>
              <a:defRPr sz="2500"/>
            </a:lvl3pPr>
            <a:lvl4pPr marL="1415354" indent="0">
              <a:buNone/>
              <a:defRPr sz="2100"/>
            </a:lvl4pPr>
            <a:lvl5pPr marL="1887139" indent="0">
              <a:buNone/>
              <a:defRPr sz="2100"/>
            </a:lvl5pPr>
            <a:lvl6pPr marL="2358923" indent="0">
              <a:buNone/>
              <a:defRPr sz="2100"/>
            </a:lvl6pPr>
            <a:lvl7pPr marL="2830708" indent="0">
              <a:buNone/>
              <a:defRPr sz="2100"/>
            </a:lvl7pPr>
            <a:lvl8pPr marL="3302493" indent="0">
              <a:buNone/>
              <a:defRPr sz="2100"/>
            </a:lvl8pPr>
            <a:lvl9pPr marL="3774277" indent="0">
              <a:buNone/>
              <a:defRPr sz="21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3" y="5105401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10"/>
              </a:spcAft>
              <a:buNone/>
              <a:defRPr sz="1900">
                <a:effectLst/>
              </a:defRPr>
            </a:lvl1pPr>
            <a:lvl2pPr marL="471785" indent="0">
              <a:buNone/>
              <a:defRPr sz="1200"/>
            </a:lvl2pPr>
            <a:lvl3pPr marL="943569" indent="0">
              <a:buNone/>
              <a:defRPr sz="1000"/>
            </a:lvl3pPr>
            <a:lvl4pPr marL="1415354" indent="0">
              <a:buNone/>
              <a:defRPr sz="900"/>
            </a:lvl4pPr>
            <a:lvl5pPr marL="1887139" indent="0">
              <a:buNone/>
              <a:defRPr sz="900"/>
            </a:lvl5pPr>
            <a:lvl6pPr marL="2358923" indent="0">
              <a:buNone/>
              <a:defRPr sz="900"/>
            </a:lvl6pPr>
            <a:lvl7pPr marL="2830708" indent="0">
              <a:buNone/>
              <a:defRPr sz="900"/>
            </a:lvl7pPr>
            <a:lvl8pPr marL="3302493" indent="0">
              <a:buNone/>
              <a:defRPr sz="900"/>
            </a:lvl8pPr>
            <a:lvl9pPr marL="377427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7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820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5" y="3810001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9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71785" indent="0">
              <a:buNone/>
              <a:defRPr sz="2900"/>
            </a:lvl2pPr>
            <a:lvl3pPr marL="943569" indent="0">
              <a:buNone/>
              <a:defRPr sz="2500"/>
            </a:lvl3pPr>
            <a:lvl4pPr marL="1415354" indent="0">
              <a:buNone/>
              <a:defRPr sz="2100"/>
            </a:lvl4pPr>
            <a:lvl5pPr marL="1887139" indent="0">
              <a:buNone/>
              <a:defRPr sz="2100"/>
            </a:lvl5pPr>
            <a:lvl6pPr marL="2358923" indent="0">
              <a:buNone/>
              <a:defRPr sz="2100"/>
            </a:lvl6pPr>
            <a:lvl7pPr marL="2830708" indent="0">
              <a:buNone/>
              <a:defRPr sz="2100"/>
            </a:lvl7pPr>
            <a:lvl8pPr marL="3302493" indent="0">
              <a:buNone/>
              <a:defRPr sz="2100"/>
            </a:lvl8pPr>
            <a:lvl9pPr marL="3774277" indent="0">
              <a:buNone/>
              <a:defRPr sz="21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3" y="5105401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10"/>
              </a:spcAft>
              <a:buNone/>
              <a:defRPr sz="1900">
                <a:effectLst/>
              </a:defRPr>
            </a:lvl1pPr>
            <a:lvl2pPr marL="471785" indent="0">
              <a:buNone/>
              <a:defRPr sz="1200"/>
            </a:lvl2pPr>
            <a:lvl3pPr marL="943569" indent="0">
              <a:buNone/>
              <a:defRPr sz="1000"/>
            </a:lvl3pPr>
            <a:lvl4pPr marL="1415354" indent="0">
              <a:buNone/>
              <a:defRPr sz="900"/>
            </a:lvl4pPr>
            <a:lvl5pPr marL="1887139" indent="0">
              <a:buNone/>
              <a:defRPr sz="900"/>
            </a:lvl5pPr>
            <a:lvl6pPr marL="2358923" indent="0">
              <a:buNone/>
              <a:defRPr sz="900"/>
            </a:lvl6pPr>
            <a:lvl7pPr marL="2830708" indent="0">
              <a:buNone/>
              <a:defRPr sz="900"/>
            </a:lvl7pPr>
            <a:lvl8pPr marL="3302493" indent="0">
              <a:buNone/>
              <a:defRPr sz="900"/>
            </a:lvl8pPr>
            <a:lvl9pPr marL="377427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7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6" y="946831"/>
            <a:ext cx="4329279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71785" indent="0">
              <a:buNone/>
              <a:defRPr sz="2900"/>
            </a:lvl2pPr>
            <a:lvl3pPr marL="943569" indent="0">
              <a:buNone/>
              <a:defRPr sz="2500"/>
            </a:lvl3pPr>
            <a:lvl4pPr marL="1415354" indent="0">
              <a:buNone/>
              <a:defRPr sz="2100"/>
            </a:lvl4pPr>
            <a:lvl5pPr marL="1887139" indent="0">
              <a:buNone/>
              <a:defRPr sz="2100"/>
            </a:lvl5pPr>
            <a:lvl6pPr marL="2358923" indent="0">
              <a:buNone/>
              <a:defRPr sz="2100"/>
            </a:lvl6pPr>
            <a:lvl7pPr marL="2830708" indent="0">
              <a:buNone/>
              <a:defRPr sz="2100"/>
            </a:lvl7pPr>
            <a:lvl8pPr marL="3302493" indent="0">
              <a:buNone/>
              <a:defRPr sz="2100"/>
            </a:lvl8pPr>
            <a:lvl9pPr marL="3774277" indent="0">
              <a:buNone/>
              <a:defRPr sz="21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2476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4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11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9" y="914400"/>
            <a:ext cx="1444752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8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8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rot="16200000">
            <a:off x="6032064" y="-1356876"/>
            <a:ext cx="1450260" cy="47736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90" y="304799"/>
            <a:ext cx="4164013" cy="1447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2789" y="1905000"/>
            <a:ext cx="7716839" cy="4495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A23A48-9D5D-4DAC-8576-A6B3C56247D0}" type="datetimeFigureOut">
              <a:rPr lang="en-GB" smtClean="0"/>
              <a:pPr/>
              <a:t>01/03/2016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D836764-452E-4BFA-8DA0-D1B4659FC44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7" y="-607193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3569"/>
                <a:endParaRPr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3569"/>
              <a:endParaRPr sz="19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90" y="1371601"/>
            <a:ext cx="7716836" cy="1447800"/>
          </a:xfrm>
          <a:prstGeom prst="rect">
            <a:avLst/>
          </a:prstGeom>
        </p:spPr>
        <p:txBody>
          <a:bodyPr vert="horz" lIns="94357" tIns="47178" rIns="94357" bIns="47178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4357" tIns="47178" rIns="94357" bIns="47178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4357" tIns="47178" rIns="94357" bIns="47178" rtlCol="0" anchor="ctr"/>
          <a:lstStyle>
            <a:lvl1pPr algn="l">
              <a:lnSpc>
                <a:spcPts val="1238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pPr defTabSz="943569"/>
            <a:fld id="{8F1B69E8-23E9-4C1F-AA2B-3C5BA6EDBEAE}" type="datetimeFigureOut">
              <a:rPr lang="en-US" smtClean="0">
                <a:solidFill>
                  <a:prstClr val="white"/>
                </a:solidFill>
              </a:rPr>
              <a:pPr defTabSz="943569"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4357" tIns="47178" rIns="94357" bIns="47178" rtlCol="0" anchor="ctr"/>
          <a:lstStyle>
            <a:lvl1pPr algn="l">
              <a:lnSpc>
                <a:spcPts val="1238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pPr defTabSz="943569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2" y="605491"/>
            <a:ext cx="1385886" cy="232710"/>
          </a:xfrm>
          <a:prstGeom prst="rect">
            <a:avLst/>
          </a:prstGeom>
        </p:spPr>
        <p:txBody>
          <a:bodyPr vert="horz" lIns="94357" tIns="47178" rIns="94357" bIns="47178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43569"/>
            <a:fld id="{4382A7F7-08BF-4252-8141-63FB96055BBB}" type="slidenum">
              <a:rPr lang="en-US" smtClean="0">
                <a:solidFill>
                  <a:prstClr val="white"/>
                </a:solidFill>
              </a:rPr>
              <a:pPr defTabSz="943569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7" tIns="47178" rIns="94357" bIns="47178" rtlCol="0" anchor="ctr"/>
          <a:lstStyle/>
          <a:p>
            <a:pPr algn="ctr" defTabSz="943569"/>
            <a:endParaRPr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2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43569" rtl="0" eaLnBrk="1" latinLnBrk="0" hangingPunct="1">
        <a:lnSpc>
          <a:spcPts val="5779"/>
        </a:lnSpc>
        <a:spcBef>
          <a:spcPct val="0"/>
        </a:spcBef>
        <a:buNone/>
        <a:defRPr sz="4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3839" indent="-353839" algn="l" defTabSz="943569" rtl="0" eaLnBrk="1" latinLnBrk="0" hangingPunct="1">
        <a:spcBef>
          <a:spcPts val="0"/>
        </a:spcBef>
        <a:spcAft>
          <a:spcPts val="2064"/>
        </a:spcAft>
        <a:buFontTx/>
        <a:buBlip>
          <a:blip r:embed="rId18"/>
        </a:buBlip>
        <a:defRPr sz="25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51980" indent="-291589" algn="l" defTabSz="943569" rtl="0" eaLnBrk="1" latinLnBrk="0" hangingPunct="1">
        <a:spcBef>
          <a:spcPts val="0"/>
        </a:spcBef>
        <a:spcAft>
          <a:spcPts val="1032"/>
        </a:spcAft>
        <a:buFontTx/>
        <a:buBlip>
          <a:blip r:embed="rId18"/>
        </a:buBlip>
        <a:defRPr sz="23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43569" indent="-291589" algn="l" defTabSz="943569" rtl="0" eaLnBrk="1" latinLnBrk="0" hangingPunct="1">
        <a:spcBef>
          <a:spcPts val="0"/>
        </a:spcBef>
        <a:spcAft>
          <a:spcPts val="1032"/>
        </a:spcAft>
        <a:buFontTx/>
        <a:buBlip>
          <a:blip r:embed="rId18"/>
        </a:buBlip>
        <a:defRPr sz="21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235159" indent="-291589" algn="l" defTabSz="943569" rtl="0" eaLnBrk="1" latinLnBrk="0" hangingPunct="1">
        <a:spcBef>
          <a:spcPts val="0"/>
        </a:spcBef>
        <a:spcAft>
          <a:spcPts val="1032"/>
        </a:spcAft>
        <a:buFontTx/>
        <a:buBlip>
          <a:blip r:embed="rId18"/>
        </a:buBlip>
        <a:defRPr sz="19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39853" indent="-304694" algn="l" defTabSz="943569" rtl="0" eaLnBrk="1" latinLnBrk="0" hangingPunct="1">
        <a:spcBef>
          <a:spcPts val="0"/>
        </a:spcBef>
        <a:spcAft>
          <a:spcPts val="1032"/>
        </a:spcAft>
        <a:buFontTx/>
        <a:buBlip>
          <a:blip r:embed="rId18"/>
        </a:buBlip>
        <a:defRPr sz="19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831442" indent="-298142" algn="l" defTabSz="943569" rtl="0" eaLnBrk="1" latinLnBrk="0" hangingPunct="1">
        <a:spcBef>
          <a:spcPts val="0"/>
        </a:spcBef>
        <a:spcAft>
          <a:spcPts val="619"/>
        </a:spcAft>
        <a:buFontTx/>
        <a:buBlip>
          <a:blip r:embed="rId18"/>
        </a:buBlip>
        <a:defRPr lang="en-US" sz="19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121393" indent="-298142" algn="l" defTabSz="943569" rtl="0" eaLnBrk="1" latinLnBrk="0" hangingPunct="1">
        <a:spcBef>
          <a:spcPts val="0"/>
        </a:spcBef>
        <a:spcAft>
          <a:spcPts val="619"/>
        </a:spcAft>
        <a:buFontTx/>
        <a:buBlip>
          <a:blip r:embed="rId18"/>
        </a:buBlip>
        <a:defRPr lang="en-US" sz="19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419535" indent="-298142" algn="l" defTabSz="943569" rtl="0" eaLnBrk="1" latinLnBrk="0" hangingPunct="1">
        <a:spcBef>
          <a:spcPts val="0"/>
        </a:spcBef>
        <a:spcAft>
          <a:spcPts val="619"/>
        </a:spcAft>
        <a:buFontTx/>
        <a:buBlip>
          <a:blip r:embed="rId18"/>
        </a:buBlip>
        <a:defRPr lang="en-US" sz="19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709486" indent="-298142" algn="l" defTabSz="943569" rtl="0" eaLnBrk="1" latinLnBrk="0" hangingPunct="1">
        <a:spcBef>
          <a:spcPts val="0"/>
        </a:spcBef>
        <a:spcAft>
          <a:spcPts val="619"/>
        </a:spcAft>
        <a:buFontTx/>
        <a:buBlip>
          <a:blip r:embed="rId18"/>
        </a:buBlip>
        <a:defRPr lang="en-US" sz="19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1785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3569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5354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87139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58923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0708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02493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74277" algn="l" defTabSz="943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package" Target="../embeddings/Microsoft_Word_Document2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nrich.maths.org/2421" TargetMode="Externa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package" Target="../embeddings/Microsoft_Word_Document3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png"/><Relationship Id="rId4" Type="http://schemas.openxmlformats.org/officeDocument/2006/relationships/package" Target="../embeddings/Microsoft_Word_Document4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png"/><Relationship Id="rId4" Type="http://schemas.openxmlformats.org/officeDocument/2006/relationships/package" Target="../embeddings/Microsoft_Word_Document5.docx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5" Type="http://schemas.openxmlformats.org/officeDocument/2006/relationships/package" Target="../embeddings/Microsoft_Word_Document6.docx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emf"/><Relationship Id="rId5" Type="http://schemas.openxmlformats.org/officeDocument/2006/relationships/image" Target="../media/image53.wmf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package" Target="../embeddings/Microsoft_Word_Document7.doc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athsisfun.com/long_division.html" TargetMode="Externa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uploads/system/uploads/attachment_data/file/238967/Mathematics_Appendix_1.pdf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public/files/19990433/Developing_mastery_in_mathematics_october_2014.pdf" TargetMode="External"/><Relationship Id="rId2" Type="http://schemas.openxmlformats.org/officeDocument/2006/relationships/hyperlink" Target="https://www.ncetm.org.uk/charliesangl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0OS4MrN3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A7G7AV-LT8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New National Curriculum For </a:t>
            </a:r>
            <a:r>
              <a:rPr lang="en-US" dirty="0" err="1" smtClean="0"/>
              <a:t>Maths</a:t>
            </a:r>
            <a:r>
              <a:rPr lang="en-US" dirty="0" smtClean="0"/>
              <a:t> and Methods: KS2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Mrs</a:t>
            </a:r>
            <a:r>
              <a:rPr lang="en-US" dirty="0" smtClean="0"/>
              <a:t> Grasby, </a:t>
            </a:r>
            <a:r>
              <a:rPr lang="en-US" dirty="0" err="1" smtClean="0"/>
              <a:t>Maths</a:t>
            </a:r>
            <a:r>
              <a:rPr lang="en-US" dirty="0" smtClean="0"/>
              <a:t> Leader,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155027"/>
              </p:ext>
            </p:extLst>
          </p:nvPr>
        </p:nvGraphicFramePr>
        <p:xfrm>
          <a:off x="2514600" y="-31543"/>
          <a:ext cx="3974964" cy="668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Document" r:id="rId4" imgW="5270500" imgH="8864600" progId="Word.Document.12">
                  <p:embed/>
                </p:oleObj>
              </mc:Choice>
              <mc:Fallback>
                <p:oleObj name="Document" r:id="rId4" imgW="5270500" imgH="886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-31543"/>
                        <a:ext cx="3974964" cy="6685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87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366030"/>
              </p:ext>
            </p:extLst>
          </p:nvPr>
        </p:nvGraphicFramePr>
        <p:xfrm>
          <a:off x="0" y="215360"/>
          <a:ext cx="6230610" cy="63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Document" r:id="rId4" imgW="5880100" imgH="6019800" progId="Word.Document.12">
                  <p:embed/>
                </p:oleObj>
              </mc:Choice>
              <mc:Fallback>
                <p:oleObj name="Document" r:id="rId4" imgW="5880100" imgH="601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15360"/>
                        <a:ext cx="6230610" cy="637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553200" y="152401"/>
            <a:ext cx="19812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>
                <a:solidFill>
                  <a:srgbClr val="FF0000"/>
                </a:solidFill>
              </a:rPr>
              <a:t>CHANGE THE LANGUAGE YOU USE AT HOME!</a:t>
            </a:r>
          </a:p>
          <a:p>
            <a:r>
              <a:rPr lang="en-GB" sz="1400" b="1" u="sng" dirty="0" smtClean="0">
                <a:solidFill>
                  <a:srgbClr val="FF0000"/>
                </a:solidFill>
              </a:rPr>
              <a:t>Model </a:t>
            </a:r>
            <a:r>
              <a:rPr lang="en-GB" sz="1400" b="1" u="sng" dirty="0">
                <a:solidFill>
                  <a:srgbClr val="FF0000"/>
                </a:solidFill>
              </a:rPr>
              <a:t>a Growth Mind-</a:t>
            </a:r>
            <a:r>
              <a:rPr lang="en-GB" sz="1400" b="1" u="sng" dirty="0" smtClean="0">
                <a:solidFill>
                  <a:srgbClr val="FF0000"/>
                </a:solidFill>
              </a:rPr>
              <a:t>Set</a:t>
            </a:r>
            <a:endParaRPr lang="en-GB" sz="1400" dirty="0">
              <a:solidFill>
                <a:srgbClr val="FF0000"/>
              </a:solidFill>
            </a:endParaRPr>
          </a:p>
          <a:p>
            <a:r>
              <a:rPr lang="en-GB" sz="1400" dirty="0"/>
              <a:t>Show </a:t>
            </a:r>
            <a:r>
              <a:rPr lang="en-GB" sz="1400" dirty="0" smtClean="0"/>
              <a:t>your children how </a:t>
            </a:r>
            <a:r>
              <a:rPr lang="en-GB" sz="1400" dirty="0"/>
              <a:t>to </a:t>
            </a:r>
            <a:r>
              <a:rPr lang="en-GB" sz="1400" dirty="0" smtClean="0"/>
              <a:t>recognise </a:t>
            </a:r>
            <a:r>
              <a:rPr lang="en-GB" sz="1400" dirty="0"/>
              <a:t>fixed mind-set thoughts, how to stop them, and how to replace them with growth mind-set thoughts. </a:t>
            </a:r>
          </a:p>
          <a:p>
            <a:r>
              <a:rPr lang="en-GB" sz="1400" dirty="0"/>
              <a:t>Make the rule that fixed mind-set thoughts spoken aloud in your </a:t>
            </a:r>
            <a:r>
              <a:rPr lang="en-GB" sz="1400" dirty="0" smtClean="0"/>
              <a:t>home will </a:t>
            </a:r>
            <a:r>
              <a:rPr lang="en-GB" sz="1400" dirty="0"/>
              <a:t>be </a:t>
            </a:r>
            <a:r>
              <a:rPr lang="en-GB" sz="1400" dirty="0" smtClean="0"/>
              <a:t>stopped (including by you!) </a:t>
            </a:r>
            <a:r>
              <a:rPr lang="en-GB" sz="1400" dirty="0"/>
              <a:t>and the </a:t>
            </a:r>
            <a:r>
              <a:rPr lang="en-GB" sz="1400" dirty="0" smtClean="0"/>
              <a:t>child will </a:t>
            </a:r>
            <a:r>
              <a:rPr lang="en-GB" sz="1400" dirty="0"/>
              <a:t>need to rephrase the idea as a growth mind-set thought, by doing so you will help </a:t>
            </a:r>
            <a:r>
              <a:rPr lang="en-GB" sz="1400" dirty="0" smtClean="0"/>
              <a:t>your child recognise </a:t>
            </a:r>
            <a:r>
              <a:rPr lang="en-GB" sz="1400" dirty="0"/>
              <a:t>fixed mind-set thoughts. You will also help </a:t>
            </a:r>
            <a:r>
              <a:rPr lang="en-GB" sz="1400" dirty="0" smtClean="0"/>
              <a:t>children monitor each </a:t>
            </a:r>
            <a:r>
              <a:rPr lang="en-GB" sz="1400" dirty="0" err="1" smtClean="0"/>
              <a:t>otherand</a:t>
            </a:r>
            <a:r>
              <a:rPr lang="en-GB" sz="1400" dirty="0" smtClean="0"/>
              <a:t> </a:t>
            </a:r>
            <a:r>
              <a:rPr lang="en-GB" sz="1400" dirty="0"/>
              <a:t>shift their thoughts toward growth.</a:t>
            </a:r>
          </a:p>
        </p:txBody>
      </p:sp>
    </p:spTree>
    <p:extLst>
      <p:ext uri="{BB962C8B-B14F-4D97-AF65-F5344CB8AC3E}">
        <p14:creationId xmlns:p14="http://schemas.microsoft.com/office/powerpoint/2010/main" val="31480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mindset book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1680"/>
            <a:ext cx="2544073" cy="390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1680"/>
            <a:ext cx="2461706" cy="390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24" y="553723"/>
            <a:ext cx="2885578" cy="360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131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4675" y="1196975"/>
            <a:ext cx="8569325" cy="4856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Questioning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scaffolding vary, different problems to solve, higher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attainers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 an area are given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problems which deepen their knowledge of the same content. Misconceptions dealt with 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immediately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Fluency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comes from deep knowledge and practice. Ability to recall facts and manipulate them to work out other facts is important.</a:t>
            </a:r>
          </a:p>
          <a:p>
            <a:pPr marL="0" indent="0">
              <a:buNone/>
            </a:pPr>
            <a:endParaRPr lang="en-GB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027113" y="115888"/>
            <a:ext cx="8116887" cy="771525"/>
          </a:xfrm>
        </p:spPr>
        <p:txBody>
          <a:bodyPr>
            <a:noAutofit/>
          </a:bodyPr>
          <a:lstStyle/>
          <a:p>
            <a:pPr algn="l"/>
            <a:r>
              <a:rPr lang="en-GB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Mastery Approach to Teaching Maths</a:t>
            </a:r>
            <a:endParaRPr lang="en-GB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79512" y="117474"/>
            <a:ext cx="8964488" cy="647229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purposeful learning</a:t>
            </a:r>
            <a:br>
              <a:rPr lang="en-GB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mathematics- </a:t>
            </a:r>
            <a:r>
              <a:rPr lang="en-GB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Practice</a:t>
            </a:r>
            <a:endParaRPr lang="en-GB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8613" algn="l"/>
              </a:tabLst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 of mathematical learning:</a:t>
            </a:r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tabLst>
                <a:tab pos="2868613" algn="l"/>
              </a:tabLst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number near to a multiple of 10.</a:t>
            </a:r>
          </a:p>
          <a:p>
            <a:pPr>
              <a:tabLst>
                <a:tab pos="2868613" algn="l"/>
              </a:tabLst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tabLst>
                <a:tab pos="2868613" algn="l"/>
              </a:tabLst>
            </a:pPr>
            <a:r>
              <a:rPr lang="en-GB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</a:p>
          <a:p>
            <a:pPr>
              <a:tabLst>
                <a:tab pos="2868613" algn="l"/>
              </a:tabLst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and clarify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1196754"/>
            <a:ext cx="2736304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+ 10 =</a:t>
            </a: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+ 11 =</a:t>
            </a: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+ 12 =</a:t>
            </a:r>
          </a:p>
          <a:p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0825" y="1478727"/>
            <a:ext cx="2736304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+ 10 =</a:t>
            </a: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+ 9 =</a:t>
            </a: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+ 8 =</a:t>
            </a:r>
          </a:p>
          <a:p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+ 2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8976" y="888558"/>
            <a:ext cx="2736304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+ 30 = </a:t>
            </a:r>
            <a:r>
              <a:rPr lang="en-GB" sz="2800" dirty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 smtClean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+ 30 = </a:t>
            </a:r>
            <a:r>
              <a:rPr lang="en-GB" sz="2800" dirty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dirty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52</a:t>
            </a:r>
          </a:p>
          <a:p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+ </a:t>
            </a:r>
            <a:r>
              <a:rPr lang="en-GB" sz="2800" b="1" dirty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GB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 + </a:t>
            </a:r>
            <a:r>
              <a:rPr lang="en-GB" sz="2800" dirty="0" smtClean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93</a:t>
            </a:r>
          </a:p>
          <a:p>
            <a:r>
              <a:rPr lang="en-GB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 + </a:t>
            </a:r>
            <a:r>
              <a:rPr lang="en-GB" sz="2800" b="1" dirty="0" smtClean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92 </a:t>
            </a: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 + </a:t>
            </a:r>
            <a:r>
              <a:rPr lang="en-GB" sz="2800" dirty="0" smtClean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91</a:t>
            </a:r>
          </a:p>
          <a:p>
            <a:endParaRPr lang="en-GB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+ 38 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en-GB" sz="2800" b="1" dirty="0"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2514" y="-80939"/>
            <a:ext cx="3886735" cy="193899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</a:p>
          <a:p>
            <a:endParaRPr lang="en-GB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GB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diennes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hundred squares, recording on number lines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578" y="3078710"/>
            <a:ext cx="3886735" cy="378565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Clarifying</a:t>
            </a:r>
          </a:p>
          <a:p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– directed </a:t>
            </a:r>
            <a:endParaRPr lang="en-GB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</a:t>
            </a:r>
            <a:r>
              <a:rPr lang="en-GB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same? What’s different between the representations of the same problem?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changed? What’s stayed the same between each step? What do you notice</a:t>
            </a:r>
            <a:r>
              <a:rPr lang="en-GB" sz="2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2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069538"/>
              </p:ext>
            </p:extLst>
          </p:nvPr>
        </p:nvGraphicFramePr>
        <p:xfrm>
          <a:off x="2411761" y="434774"/>
          <a:ext cx="5864417" cy="4718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  <a:gridCol w="451109"/>
              </a:tblGrid>
              <a:tr h="304152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27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33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35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45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55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54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49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63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77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84      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041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96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5897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27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63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99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108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33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55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77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99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121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</a:tr>
              <a:tr h="40193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96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108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132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144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3212977"/>
            <a:ext cx="185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Square numbers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7" y="4509121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3s for 6s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5420254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4s for 8s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7825" y="4878453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6s for 12s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185" y="5062267"/>
            <a:ext cx="165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Commutativity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145" y="98332"/>
            <a:ext cx="787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INTELLIGENT PRACTICE OF MULTIPLICATION AND DIVISION FACTS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39" y="1459147"/>
            <a:ext cx="1746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Multiples of 4 </a:t>
            </a:r>
          </a:p>
          <a:p>
            <a:r>
              <a:rPr lang="en-US" dirty="0" smtClean="0"/>
              <a:t>are double of </a:t>
            </a:r>
          </a:p>
          <a:p>
            <a:r>
              <a:rPr lang="en-US" dirty="0" smtClean="0"/>
              <a:t>multiples</a:t>
            </a:r>
          </a:p>
          <a:p>
            <a:r>
              <a:rPr lang="en-US" dirty="0" smtClean="0"/>
              <a:t>Of 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ine.clissold\AppData\Local\Microsoft\Windows\Temporary Internet Files\Content.Outlook\ZJ2JVKC2\chineseTimesTa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546" y="515329"/>
            <a:ext cx="8039154" cy="599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3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7716838" cy="412262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To make parents more familiar with the New Mastery Curriculum for Mathematics </a:t>
            </a:r>
            <a:r>
              <a:rPr lang="en-US" sz="2800" dirty="0" smtClean="0"/>
              <a:t>and our use of a Mastery Approach to teaching </a:t>
            </a:r>
            <a:r>
              <a:rPr lang="en-US" sz="2800" dirty="0" err="1" smtClean="0"/>
              <a:t>Maths</a:t>
            </a:r>
            <a:r>
              <a:rPr lang="en-US" sz="2800" dirty="0" smtClean="0"/>
              <a:t> (including Growth Mindset). </a:t>
            </a:r>
          </a:p>
          <a:p>
            <a:pPr marL="0" indent="0"/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2. </a:t>
            </a:r>
            <a:r>
              <a:rPr lang="en-US" sz="2800" dirty="0" smtClean="0">
                <a:solidFill>
                  <a:srgbClr val="FF0000"/>
                </a:solidFill>
              </a:rPr>
              <a:t>To inform parents of changes to Assessment </a:t>
            </a:r>
            <a:r>
              <a:rPr lang="en-US" sz="2800" dirty="0" smtClean="0"/>
              <a:t>(including new KS2 SATS).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3. </a:t>
            </a:r>
            <a:r>
              <a:rPr lang="en-US" sz="2800" dirty="0" smtClean="0">
                <a:solidFill>
                  <a:srgbClr val="FF0000"/>
                </a:solidFill>
              </a:rPr>
              <a:t>To enable parents to better support their child’s mathematical development at home</a:t>
            </a:r>
            <a:r>
              <a:rPr lang="en-US" sz="2800" dirty="0" smtClean="0"/>
              <a:t>. Increase understanding of : Methods, Language used and how to enable your child (and you) to develop a ‘Growth Mindset’.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42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60438"/>
            <a:ext cx="8229600" cy="1143000"/>
          </a:xfrm>
        </p:spPr>
        <p:txBody>
          <a:bodyPr>
            <a:normAutofit/>
          </a:bodyPr>
          <a:lstStyle/>
          <a:p>
            <a:r>
              <a:rPr lang="en-GB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thing children need to know...</a:t>
            </a:r>
            <a:endParaRPr lang="en-GB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33045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Whole...part relationship</a:t>
            </a:r>
          </a:p>
          <a:p>
            <a:pPr>
              <a:buNone/>
            </a:pPr>
            <a:endParaRPr lang="en-GB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UK is the whole....</a:t>
            </a:r>
          </a:p>
          <a:p>
            <a:pPr>
              <a:buNone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England is the part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://www.emapsworld.com/images/united-kingdom-political-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1122" y="1864343"/>
            <a:ext cx="2889795" cy="439248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51016" y="193482"/>
            <a:ext cx="6912768" cy="7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3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Mastery Approach to teaching- fractions</a:t>
            </a:r>
            <a:endParaRPr lang="en-GB" sz="34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53351" y="5785037"/>
            <a:ext cx="6274777" cy="4525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whole/part relationship here?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6804248" y="2564904"/>
            <a:ext cx="720080" cy="86409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miley Face 5"/>
          <p:cNvSpPr/>
          <p:nvPr/>
        </p:nvSpPr>
        <p:spPr>
          <a:xfrm>
            <a:off x="6732241" y="1412776"/>
            <a:ext cx="720080" cy="86409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miley Face 6"/>
          <p:cNvSpPr/>
          <p:nvPr/>
        </p:nvSpPr>
        <p:spPr>
          <a:xfrm>
            <a:off x="5868145" y="2204864"/>
            <a:ext cx="720080" cy="86409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miley Face 7"/>
          <p:cNvSpPr/>
          <p:nvPr/>
        </p:nvSpPr>
        <p:spPr>
          <a:xfrm>
            <a:off x="6876256" y="3645024"/>
            <a:ext cx="720080" cy="86409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miley Face 8"/>
          <p:cNvSpPr/>
          <p:nvPr/>
        </p:nvSpPr>
        <p:spPr>
          <a:xfrm>
            <a:off x="7740352" y="2132856"/>
            <a:ext cx="720080" cy="864096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210" name="Picture 2" descr="http://www.dltk-teach.com/rhymes/ducks/s-six-little-du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169" y="1196752"/>
            <a:ext cx="968717" cy="1440160"/>
          </a:xfrm>
          <a:prstGeom prst="rect">
            <a:avLst/>
          </a:prstGeom>
          <a:noFill/>
        </p:spPr>
      </p:pic>
      <p:pic>
        <p:nvPicPr>
          <p:cNvPr id="11" name="Picture 2" descr="http://www.dltk-teach.com/rhymes/ducks/s-six-little-du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88" y="1340768"/>
            <a:ext cx="968717" cy="1440160"/>
          </a:xfrm>
          <a:prstGeom prst="rect">
            <a:avLst/>
          </a:prstGeom>
          <a:noFill/>
        </p:spPr>
      </p:pic>
      <p:pic>
        <p:nvPicPr>
          <p:cNvPr id="12" name="Picture 2" descr="http://www.dltk-teach.com/rhymes/ducks/s-six-little-du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21" y="4077072"/>
            <a:ext cx="968717" cy="1440160"/>
          </a:xfrm>
          <a:prstGeom prst="rect">
            <a:avLst/>
          </a:prstGeom>
          <a:noFill/>
        </p:spPr>
      </p:pic>
      <p:pic>
        <p:nvPicPr>
          <p:cNvPr id="13" name="Picture 2" descr="http://www.dltk-teach.com/rhymes/ducks/s-six-little-du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217" y="2708920"/>
            <a:ext cx="968717" cy="1440160"/>
          </a:xfrm>
          <a:prstGeom prst="rect">
            <a:avLst/>
          </a:prstGeom>
          <a:noFill/>
        </p:spPr>
      </p:pic>
      <p:pic>
        <p:nvPicPr>
          <p:cNvPr id="15" name="Picture 2" descr="http://www.dltk-teach.com/rhymes/ducks/s-six-little-du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8273" y="4293096"/>
            <a:ext cx="968717" cy="1440160"/>
          </a:xfrm>
          <a:prstGeom prst="rect">
            <a:avLst/>
          </a:prstGeom>
          <a:noFill/>
        </p:spPr>
      </p:pic>
      <p:pic>
        <p:nvPicPr>
          <p:cNvPr id="16" name="Picture 4" descr="http://www.smart-kit.com/wp-content/uploads/2007/05/hen-math-brain-teas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73" y="2621024"/>
            <a:ext cx="1187624" cy="1384040"/>
          </a:xfrm>
          <a:prstGeom prst="rect">
            <a:avLst/>
          </a:prstGeom>
          <a:noFill/>
        </p:spPr>
      </p:pic>
      <p:pic>
        <p:nvPicPr>
          <p:cNvPr id="17" name="Picture 4" descr="http://www.smart-kit.com/wp-content/uploads/2007/05/hen-math-brain-teas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328" y="2636912"/>
            <a:ext cx="1187624" cy="1384040"/>
          </a:xfrm>
          <a:prstGeom prst="rect">
            <a:avLst/>
          </a:prstGeom>
          <a:noFill/>
        </p:spPr>
      </p:pic>
      <p:pic>
        <p:nvPicPr>
          <p:cNvPr id="18" name="Picture 4" descr="http://www.smart-kit.com/wp-content/uploads/2007/05/hen-math-brain-teas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6385" y="4005064"/>
            <a:ext cx="1187624" cy="1384040"/>
          </a:xfrm>
          <a:prstGeom prst="rect">
            <a:avLst/>
          </a:prstGeom>
          <a:noFill/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2230551" y="188640"/>
            <a:ext cx="6912768" cy="7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3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Mastery Approach to teaching- fractions</a:t>
            </a:r>
          </a:p>
        </p:txBody>
      </p:sp>
    </p:spTree>
    <p:extLst>
      <p:ext uri="{BB962C8B-B14F-4D97-AF65-F5344CB8AC3E}">
        <p14:creationId xmlns:p14="http://schemas.microsoft.com/office/powerpoint/2010/main" val="411965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3" y="0"/>
            <a:ext cx="8944993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595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7044" y="1700808"/>
            <a:ext cx="4170287" cy="3564396"/>
            <a:chOff x="3487946" y="1275582"/>
            <a:chExt cx="5560382" cy="4752528"/>
          </a:xfrm>
        </p:grpSpPr>
        <p:sp>
          <p:nvSpPr>
            <p:cNvPr id="4" name="Rectangle 3"/>
            <p:cNvSpPr/>
            <p:nvPr/>
          </p:nvSpPr>
          <p:spPr>
            <a:xfrm>
              <a:off x="3503712" y="1275582"/>
              <a:ext cx="5544616" cy="47525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03712" y="1275582"/>
              <a:ext cx="2736304" cy="2376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487946" y="3651846"/>
              <a:ext cx="554461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80176" y="1275582"/>
              <a:ext cx="0" cy="475252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240016" y="3604548"/>
              <a:ext cx="0" cy="23762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4" idx="2"/>
              <a:endCxn id="4" idx="1"/>
            </p:cNvCxnSpPr>
            <p:nvPr/>
          </p:nvCxnSpPr>
          <p:spPr>
            <a:xfrm flipH="1" flipV="1">
              <a:off x="3503712" y="3651846"/>
              <a:ext cx="2772308" cy="23762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240016" y="4860216"/>
              <a:ext cx="2808312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0" y="2540000"/>
            <a:ext cx="4031274" cy="1314450"/>
          </a:xfrm>
        </p:spPr>
        <p:txBody>
          <a:bodyPr>
            <a:normAutofit fontScale="90000"/>
          </a:bodyPr>
          <a:lstStyle/>
          <a:p>
            <a:pPr algn="l"/>
            <a:r>
              <a:rPr lang="en-GB" sz="2100" b="1" dirty="0">
                <a:solidFill>
                  <a:srgbClr val="0062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Variation (digging even deeper) </a:t>
            </a:r>
            <a:r>
              <a:rPr lang="en-GB" sz="2100" dirty="0">
                <a:solidFill>
                  <a:srgbClr val="0062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sz="2100" dirty="0">
                <a:solidFill>
                  <a:srgbClr val="0062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100" dirty="0">
                <a:solidFill>
                  <a:srgbClr val="0062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fraction is shaded?</a:t>
            </a:r>
            <a:br>
              <a:rPr lang="en-GB" sz="2100" dirty="0">
                <a:solidFill>
                  <a:srgbClr val="0062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100" dirty="0">
                <a:solidFill>
                  <a:srgbClr val="0062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fraction is each part?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177271" y="409495"/>
            <a:ext cx="6912768" cy="7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3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within POS in greater depth (exceeding)</a:t>
            </a:r>
            <a:endParaRPr lang="en-GB" sz="34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1478" y="3244334"/>
            <a:ext cx="3398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nrich.maths.org/2421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1484784"/>
            <a:ext cx="3591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Working Within Greater Depth:</a:t>
            </a:r>
          </a:p>
          <a:p>
            <a:endParaRPr lang="en-GB" dirty="0" smtClean="0"/>
          </a:p>
          <a:p>
            <a:r>
              <a:rPr lang="en-GB" dirty="0" smtClean="0"/>
              <a:t>Andy’s Marbles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82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87810"/>
              </p:ext>
            </p:extLst>
          </p:nvPr>
        </p:nvGraphicFramePr>
        <p:xfrm>
          <a:off x="1517762" y="312934"/>
          <a:ext cx="5523827" cy="6528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Document" r:id="rId4" imgW="7200635" imgH="8508687" progId="Word.Document.12">
                  <p:embed/>
                </p:oleObj>
              </mc:Choice>
              <mc:Fallback>
                <p:oleObj name="Document" r:id="rId4" imgW="7200635" imgH="8508687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762" y="312934"/>
                        <a:ext cx="5523827" cy="65286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68738" y="1899694"/>
            <a:ext cx="1445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year 5 POS</a:t>
            </a:r>
          </a:p>
          <a:p>
            <a:endParaRPr lang="en-US" b="1" dirty="0"/>
          </a:p>
          <a:p>
            <a:r>
              <a:rPr lang="en-US" b="1" dirty="0" smtClean="0"/>
              <a:t>Pages like this for every year group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66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257858"/>
              </p:ext>
            </p:extLst>
          </p:nvPr>
        </p:nvGraphicFramePr>
        <p:xfrm>
          <a:off x="2230180" y="81286"/>
          <a:ext cx="4935581" cy="666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Document" r:id="rId4" imgW="7200635" imgH="9715142" progId="Word.Document.12">
                  <p:embed/>
                </p:oleObj>
              </mc:Choice>
              <mc:Fallback>
                <p:oleObj name="Document" r:id="rId4" imgW="7200635" imgH="9715142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0180" y="81286"/>
                        <a:ext cx="4935581" cy="666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1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774140"/>
              </p:ext>
            </p:extLst>
          </p:nvPr>
        </p:nvGraphicFramePr>
        <p:xfrm>
          <a:off x="4373238" y="75472"/>
          <a:ext cx="4490059" cy="656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4" imgW="6794250" imgH="9931034" progId="Word.Document.12">
                  <p:embed/>
                </p:oleObj>
              </mc:Choice>
              <mc:Fallback>
                <p:oleObj name="Document" r:id="rId4" imgW="6794250" imgH="9931034" progId="Word.Document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238" y="75472"/>
                        <a:ext cx="4490059" cy="656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052736"/>
            <a:ext cx="3352800" cy="1252728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MATHS Assessment- Tracking&amp; Target Sheets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12996" y="2420888"/>
            <a:ext cx="3854204" cy="3866687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At the end of the year teachers now have to report whether a child is at </a:t>
            </a:r>
            <a:r>
              <a:rPr lang="en-US" sz="2200" dirty="0" smtClean="0">
                <a:solidFill>
                  <a:srgbClr val="FF0000"/>
                </a:solidFill>
              </a:rPr>
              <a:t>expected</a:t>
            </a:r>
            <a:r>
              <a:rPr lang="en-US" sz="2200" dirty="0" smtClean="0">
                <a:solidFill>
                  <a:schemeClr val="tx1"/>
                </a:solidFill>
              </a:rPr>
              <a:t> levels (middle column), </a:t>
            </a:r>
            <a:r>
              <a:rPr lang="en-US" sz="2200" dirty="0" smtClean="0">
                <a:solidFill>
                  <a:srgbClr val="FF0000"/>
                </a:solidFill>
              </a:rPr>
              <a:t>emerging</a:t>
            </a:r>
            <a:r>
              <a:rPr lang="en-US" sz="2200" dirty="0" smtClean="0">
                <a:solidFill>
                  <a:schemeClr val="tx1"/>
                </a:solidFill>
              </a:rPr>
              <a:t>- </a:t>
            </a:r>
            <a:r>
              <a:rPr lang="en-US" sz="2200" dirty="0" smtClean="0">
                <a:solidFill>
                  <a:srgbClr val="FF0000"/>
                </a:solidFill>
              </a:rPr>
              <a:t>working towards </a:t>
            </a:r>
            <a:r>
              <a:rPr lang="en-US" sz="2200" dirty="0" smtClean="0">
                <a:solidFill>
                  <a:schemeClr val="tx1"/>
                </a:solidFill>
              </a:rPr>
              <a:t>expected (first column) or </a:t>
            </a:r>
            <a:r>
              <a:rPr lang="en-US" sz="2200" dirty="0" smtClean="0">
                <a:solidFill>
                  <a:srgbClr val="FF0000"/>
                </a:solidFill>
              </a:rPr>
              <a:t>working within greater depth-exceeding</a:t>
            </a:r>
            <a:r>
              <a:rPr lang="en-US" sz="2200" dirty="0" smtClean="0">
                <a:solidFill>
                  <a:schemeClr val="tx1"/>
                </a:solidFill>
              </a:rPr>
              <a:t> (last column). Some SEN children will be </a:t>
            </a:r>
            <a:r>
              <a:rPr lang="en-US" sz="2200" dirty="0" smtClean="0">
                <a:solidFill>
                  <a:srgbClr val="FF0000"/>
                </a:solidFill>
              </a:rPr>
              <a:t>below POS </a:t>
            </a:r>
            <a:r>
              <a:rPr lang="en-US" sz="2200" dirty="0" smtClean="0">
                <a:solidFill>
                  <a:schemeClr val="tx1"/>
                </a:solidFill>
              </a:rPr>
              <a:t>(below emerging)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US" dirty="0" smtClean="0"/>
              <a:t>NB: </a:t>
            </a:r>
            <a:r>
              <a:rPr lang="en-US" dirty="0" smtClean="0">
                <a:solidFill>
                  <a:schemeClr val="tx1"/>
                </a:solidFill>
              </a:rPr>
              <a:t>Some significantly able children (previously called G&amp;T) may be studying POS for the year above, but only after achieving all exceeding targets and solving linked reasoning investigations and problems.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National Aim is for 85% to be expected or higher.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Floor Target (minimum required by school) will raise to this level by the time Year 2 are in Year 6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8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3176" y="5389349"/>
            <a:ext cx="36963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children now need to develop and use these skills from FS onwards.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47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68313" y="917575"/>
            <a:ext cx="81359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376092"/>
              </a:buClr>
              <a:buFont typeface="Calibri" pitchFamily="34" charset="0"/>
              <a:buNone/>
            </a:pPr>
            <a:r>
              <a:rPr lang="en-GB" altLang="en-US" sz="3600" b="1" dirty="0" smtClean="0">
                <a:solidFill>
                  <a:srgbClr val="4283C4"/>
                </a:solidFill>
              </a:rPr>
              <a:t>New IHS </a:t>
            </a:r>
            <a:r>
              <a:rPr lang="en-GB" altLang="en-US" sz="3600" b="1" dirty="0">
                <a:solidFill>
                  <a:srgbClr val="4283C4"/>
                </a:solidFill>
              </a:rPr>
              <a:t>Calculation Policy and linked Manipulatives</a:t>
            </a:r>
          </a:p>
        </p:txBody>
      </p:sp>
      <p:sp>
        <p:nvSpPr>
          <p:cNvPr id="2051" name="Date Placeholder 4"/>
          <p:cNvSpPr txBox="1">
            <a:spLocks noGrp="1"/>
          </p:cNvSpPr>
          <p:nvPr/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98989"/>
              </a:buClr>
              <a:buFont typeface="Calibri" pitchFamily="34" charset="0"/>
              <a:buNone/>
            </a:pPr>
            <a:r>
              <a:rPr lang="en-GB" altLang="en-US" sz="1200">
                <a:solidFill>
                  <a:srgbClr val="898989"/>
                </a:solidFill>
                <a:latin typeface="Calibri" pitchFamily="34" charset="0"/>
              </a:rPr>
              <a:t>2013</a:t>
            </a:r>
          </a:p>
        </p:txBody>
      </p:sp>
      <p:sp>
        <p:nvSpPr>
          <p:cNvPr id="2052" name="Footer Placeholder 5"/>
          <p:cNvSpPr txBox="1">
            <a:spLocks noGrp="1"/>
          </p:cNvSpPr>
          <p:nvPr/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898989"/>
              </a:buClr>
              <a:buFont typeface="Calibri" pitchFamily="34" charset="0"/>
              <a:buNone/>
            </a:pPr>
            <a:r>
              <a:rPr lang="en-GB" altLang="en-US" sz="1200">
                <a:solidFill>
                  <a:srgbClr val="898989"/>
                </a:solidFill>
                <a:latin typeface="Calibri" pitchFamily="34" charset="0"/>
              </a:rPr>
              <a:t>DD Team </a:t>
            </a:r>
          </a:p>
        </p:txBody>
      </p:sp>
      <p:sp>
        <p:nvSpPr>
          <p:cNvPr id="2053" name="Content Placeholder 2"/>
          <p:cNvSpPr txBox="1">
            <a:spLocks/>
          </p:cNvSpPr>
          <p:nvPr/>
        </p:nvSpPr>
        <p:spPr bwMode="auto">
          <a:xfrm>
            <a:off x="395288" y="2852738"/>
            <a:ext cx="82089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</a:pPr>
            <a:endParaRPr lang="en-GB" altLang="en-US" sz="27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</a:pPr>
            <a:endParaRPr lang="en-GB" altLang="en-US" sz="2700" dirty="0">
              <a:solidFill>
                <a:srgbClr val="000000"/>
              </a:solidFill>
            </a:endParaRPr>
          </a:p>
          <a:p>
            <a:pPr algn="ctr"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  <a:buFontTx/>
              <a:buNone/>
            </a:pPr>
            <a:r>
              <a:rPr lang="en-GB" altLang="en-US" sz="2700" b="1" u="sng" dirty="0" smtClean="0">
                <a:solidFill>
                  <a:srgbClr val="000000"/>
                </a:solidFill>
              </a:rPr>
              <a:t>Devised by Mrs </a:t>
            </a:r>
            <a:r>
              <a:rPr lang="en-GB" altLang="en-US" sz="2700" b="1" u="sng" dirty="0" err="1" smtClean="0">
                <a:solidFill>
                  <a:srgbClr val="000000"/>
                </a:solidFill>
              </a:rPr>
              <a:t>Grasby</a:t>
            </a:r>
            <a:r>
              <a:rPr lang="en-GB" altLang="en-US" sz="2700" b="1" u="sng" dirty="0" smtClean="0">
                <a:solidFill>
                  <a:srgbClr val="000000"/>
                </a:solidFill>
              </a:rPr>
              <a:t> and all IHS , staff to fulfil New Maths National Curriculum Requirements, Introduced September </a:t>
            </a:r>
            <a:r>
              <a:rPr lang="en-GB" altLang="en-US" sz="2700" b="1" u="sng" dirty="0">
                <a:solidFill>
                  <a:srgbClr val="000000"/>
                </a:solidFill>
              </a:rPr>
              <a:t>2014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</a:pPr>
            <a:endParaRPr lang="en-GB" altLang="en-US" sz="27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000000"/>
              </a:buClr>
              <a:buFont typeface="Calibri" pitchFamily="34" charset="0"/>
              <a:buNone/>
            </a:pPr>
            <a:endParaRPr lang="en-GB" altLang="en-US" sz="300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055" name="Straight Connector 6"/>
          <p:cNvCxnSpPr>
            <a:cxnSpLocks noChangeShapeType="1"/>
          </p:cNvCxnSpPr>
          <p:nvPr/>
        </p:nvCxnSpPr>
        <p:spPr bwMode="auto">
          <a:xfrm>
            <a:off x="539750" y="5661025"/>
            <a:ext cx="8027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82332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1"/>
          <p:cNvSpPr txBox="1">
            <a:spLocks noGrp="1"/>
          </p:cNvSpPr>
          <p:nvPr/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898989"/>
              </a:buClr>
              <a:buFont typeface="Calibri" charset="0"/>
              <a:buNone/>
            </a:pPr>
            <a:r>
              <a:rPr lang="en-GB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t>00/00/2013</a:t>
            </a:r>
          </a:p>
        </p:txBody>
      </p:sp>
      <p:sp>
        <p:nvSpPr>
          <p:cNvPr id="22530" name="Footer Placeholder 2"/>
          <p:cNvSpPr txBox="1">
            <a:spLocks noGrp="1"/>
          </p:cNvSpPr>
          <p:nvPr/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Calibri" charset="0"/>
              <a:buNone/>
            </a:pPr>
            <a:r>
              <a:rPr lang="en-GB" sz="1200">
                <a:solidFill>
                  <a:srgbClr val="898989"/>
                </a:solidFill>
                <a:latin typeface="Calibri" charset="0"/>
              </a:rPr>
              <a:t>Your Name</a:t>
            </a:r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468313" y="0"/>
            <a:ext cx="813593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376092"/>
              </a:buClr>
              <a:buFont typeface="Calibri" charset="0"/>
              <a:buNone/>
            </a:pPr>
            <a:r>
              <a:rPr lang="en-GB" sz="3600" b="1">
                <a:solidFill>
                  <a:srgbClr val="4283C4"/>
                </a:solidFill>
                <a:ea typeface="MS PGothic" charset="0"/>
                <a:cs typeface="MS PGothic" charset="0"/>
              </a:rPr>
              <a:t>National Curriculum</a:t>
            </a:r>
          </a:p>
          <a:p>
            <a:pPr algn="ctr" eaLnBrk="1" hangingPunct="1">
              <a:buClr>
                <a:srgbClr val="376092"/>
              </a:buClr>
              <a:buFont typeface="Calibri" charset="0"/>
              <a:buNone/>
            </a:pPr>
            <a:r>
              <a:rPr lang="en-GB" sz="3600" b="1">
                <a:solidFill>
                  <a:srgbClr val="4283C4"/>
                </a:solidFill>
                <a:ea typeface="MS PGothic" charset="0"/>
                <a:cs typeface="MS PGothic" charset="0"/>
              </a:rPr>
              <a:t>Key messages  </a:t>
            </a:r>
          </a:p>
        </p:txBody>
      </p:sp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395288" y="1125538"/>
            <a:ext cx="8208962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73025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</a:pPr>
            <a:endParaRPr lang="en-US" sz="27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22533" name="Straight Connector 6"/>
          <p:cNvCxnSpPr>
            <a:cxnSpLocks noChangeShapeType="1"/>
          </p:cNvCxnSpPr>
          <p:nvPr/>
        </p:nvCxnSpPr>
        <p:spPr bwMode="auto">
          <a:xfrm>
            <a:off x="539750" y="5661025"/>
            <a:ext cx="8027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4" name="Picture 2" descr="C:\Documents and Settings\PlummO01\Desktop\KCC_Logo_New_2012_Fr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805488"/>
            <a:ext cx="8604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323850" y="1052513"/>
            <a:ext cx="856932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The expectation is that the majority of pupils will move through the programmes of study at </a:t>
            </a:r>
            <a:r>
              <a:rPr lang="en-GB" sz="2800" b="1" dirty="0">
                <a:solidFill>
                  <a:srgbClr val="FF0000"/>
                </a:solidFill>
              </a:rPr>
              <a:t>broadly the same pace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  <a:r>
              <a:rPr lang="en-GB" sz="2800" dirty="0"/>
              <a:t> </a:t>
            </a:r>
          </a:p>
          <a:p>
            <a:r>
              <a:rPr lang="en-GB" sz="2000" dirty="0"/>
              <a:t>However, decisions about when to progress should always be based on the security of pupils’ understanding and their readiness to progress to the next stage. </a:t>
            </a:r>
          </a:p>
          <a:p>
            <a:endParaRPr lang="en-GB" sz="1600" i="1" dirty="0"/>
          </a:p>
          <a:p>
            <a:r>
              <a:rPr lang="en-GB" sz="2000" dirty="0"/>
              <a:t>Pupils who grasp concepts rapidly should be challenged through being offered rich and sophisticated problems before any acceleration through new content. </a:t>
            </a:r>
          </a:p>
          <a:p>
            <a:endParaRPr lang="en-GB" sz="1600" i="1" dirty="0"/>
          </a:p>
          <a:p>
            <a:r>
              <a:rPr lang="en-GB" sz="2000" dirty="0"/>
              <a:t>Those who are not sufficiently fluent with earlier material should consolidate their understanding, including through additional practice, before moving on.                           </a:t>
            </a:r>
            <a:r>
              <a:rPr lang="en-GB" sz="2000" i="1" dirty="0"/>
              <a:t>National Curriculum 2014</a:t>
            </a:r>
          </a:p>
        </p:txBody>
      </p:sp>
    </p:spTree>
    <p:extLst>
      <p:ext uri="{BB962C8B-B14F-4D97-AF65-F5344CB8AC3E}">
        <p14:creationId xmlns:p14="http://schemas.microsoft.com/office/powerpoint/2010/main" val="11641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123</a:t>
            </a:r>
          </a:p>
          <a:p>
            <a:pPr marL="0" indent="0">
              <a:buFontTx/>
              <a:buNone/>
              <a:defRPr/>
            </a:pPr>
            <a:r>
              <a:rPr lang="en-US" u="sng" dirty="0" smtClean="0"/>
              <a:t>+123        </a:t>
            </a:r>
          </a:p>
          <a:p>
            <a:pPr marL="0" indent="0">
              <a:buFontTx/>
              <a:buNone/>
              <a:defRPr/>
            </a:pPr>
            <a:endParaRPr lang="en-US" u="sng" dirty="0"/>
          </a:p>
          <a:p>
            <a:pPr marL="0" indent="0">
              <a:buFontTx/>
              <a:buNone/>
              <a:defRPr/>
            </a:pPr>
            <a:r>
              <a:rPr lang="en-US" dirty="0" smtClean="0"/>
              <a:t>  450</a:t>
            </a:r>
          </a:p>
          <a:p>
            <a:pPr marL="0" indent="0">
              <a:buFontTx/>
              <a:buNone/>
              <a:defRPr/>
            </a:pPr>
            <a:r>
              <a:rPr lang="en-US" u="sng" dirty="0" smtClean="0"/>
              <a:t>+450</a:t>
            </a:r>
          </a:p>
          <a:p>
            <a:pPr marL="0" indent="0">
              <a:buFontTx/>
              <a:buNone/>
              <a:defRPr/>
            </a:pPr>
            <a:endParaRPr lang="en-US" u="sng" dirty="0"/>
          </a:p>
          <a:p>
            <a:pPr marL="0" indent="0">
              <a:buFontTx/>
              <a:buNone/>
              <a:defRPr/>
            </a:pPr>
            <a:r>
              <a:rPr lang="en-US" dirty="0" smtClean="0"/>
              <a:t>   9.6</a:t>
            </a:r>
          </a:p>
          <a:p>
            <a:pPr marL="0" indent="0">
              <a:buFontTx/>
              <a:buNone/>
              <a:defRPr/>
            </a:pPr>
            <a:r>
              <a:rPr lang="en-US" u="sng" dirty="0" smtClean="0"/>
              <a:t>+ 1.2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dirty="0" smtClean="0"/>
              <a:t>7891 - 1235=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 smtClean="0"/>
              <a:t>768.12 + 134.65=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   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4000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+ </a:t>
            </a:r>
            <a:r>
              <a:rPr lang="en-US" u="sng" dirty="0" smtClean="0"/>
              <a:t>5200</a:t>
            </a:r>
          </a:p>
          <a:p>
            <a:pPr marL="0" indent="0">
              <a:buFontTx/>
              <a:buNone/>
              <a:defRPr/>
            </a:pPr>
            <a:endParaRPr lang="en-US" u="sng" dirty="0"/>
          </a:p>
          <a:p>
            <a:pPr marL="0" indent="0">
              <a:buFontTx/>
              <a:buNone/>
              <a:defRPr/>
            </a:pPr>
            <a:r>
              <a:rPr lang="en-US" dirty="0" smtClean="0"/>
              <a:t>18-5=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Which method should we use?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FF0000"/>
                </a:solidFill>
              </a:rPr>
              <a:t>Addition: Yr3 onwards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800" b="1" dirty="0"/>
              <a:t>Number </a:t>
            </a:r>
            <a:r>
              <a:rPr lang="en-GB" sz="2800" b="1" dirty="0" smtClean="0"/>
              <a:t>line:47 + 35=</a:t>
            </a:r>
            <a:r>
              <a:rPr lang="en-GB" sz="2800" dirty="0" smtClean="0"/>
              <a:t> 82                      </a:t>
            </a:r>
            <a:r>
              <a:rPr lang="en-GB" sz="2800" b="1" dirty="0" smtClean="0"/>
              <a:t>Columnar:</a:t>
            </a:r>
            <a:endParaRPr lang="en-GB" sz="2800" b="1" dirty="0"/>
          </a:p>
          <a:p>
            <a:pPr marL="0" indent="0">
              <a:buFontTx/>
              <a:buNone/>
              <a:defRPr/>
            </a:pPr>
            <a:r>
              <a:rPr lang="en-US" sz="2800" b="1" dirty="0" smtClean="0"/>
              <a:t>Base Ten :              </a:t>
            </a:r>
            <a:endParaRPr lang="en-US" sz="2800" b="1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907704" y="3637966"/>
            <a:ext cx="4175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Expanded</a:t>
            </a:r>
            <a:r>
              <a:rPr lang="en-GB" dirty="0"/>
              <a:t> </a:t>
            </a:r>
          </a:p>
          <a:p>
            <a:r>
              <a:rPr lang="en-GB" dirty="0"/>
              <a:t>Vertical  (used for selected children, if needed)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  300 + 70 + 4</a:t>
            </a:r>
          </a:p>
          <a:p>
            <a:r>
              <a:rPr lang="en-GB" u="sng" dirty="0"/>
              <a:t>+200  + 40 + 8</a:t>
            </a:r>
            <a:endParaRPr lang="en-GB" dirty="0"/>
          </a:p>
          <a:p>
            <a:r>
              <a:rPr lang="en-GB" u="sng" dirty="0"/>
              <a:t>  600 + 110 + 12</a:t>
            </a:r>
            <a:r>
              <a:rPr lang="en-GB" dirty="0"/>
              <a:t>= 622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All children use base 10 and place value charts/ </a:t>
            </a:r>
            <a:r>
              <a:rPr lang="en-GB" dirty="0" err="1"/>
              <a:t>Numicon</a:t>
            </a:r>
            <a:r>
              <a:rPr lang="en-GB" dirty="0"/>
              <a:t> to introduce/support. </a:t>
            </a:r>
            <a:endParaRPr lang="en-US" dirty="0"/>
          </a:p>
        </p:txBody>
      </p:sp>
      <p:pic>
        <p:nvPicPr>
          <p:cNvPr id="19461" name="Picture 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3" t="31348" r="36803" b="47433"/>
          <a:stretch>
            <a:fillRect/>
          </a:stretch>
        </p:blipFill>
        <p:spPr bwMode="auto">
          <a:xfrm>
            <a:off x="6012160" y="2020595"/>
            <a:ext cx="15351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10718" r="58893" b="26625"/>
          <a:stretch>
            <a:fillRect/>
          </a:stretch>
        </p:blipFill>
        <p:spPr bwMode="auto">
          <a:xfrm>
            <a:off x="899592" y="2708275"/>
            <a:ext cx="1008112" cy="9296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7" t="41023" r="26382" b="40636"/>
          <a:stretch>
            <a:fillRect/>
          </a:stretch>
        </p:blipFill>
        <p:spPr bwMode="auto">
          <a:xfrm>
            <a:off x="2471983" y="2506029"/>
            <a:ext cx="2676081" cy="9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91196"/>
            <a:ext cx="13668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7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FF0000"/>
                </a:solidFill>
              </a:rPr>
              <a:t>Addition: Yr4 onwards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2"/>
            <a:ext cx="3681412" cy="3816771"/>
          </a:xfrm>
        </p:spPr>
        <p:txBody>
          <a:bodyPr>
            <a:normAutofit fontScale="3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GB" sz="5100" dirty="0" smtClean="0"/>
              <a:t>Estimate (via rounding) and </a:t>
            </a:r>
            <a:r>
              <a:rPr lang="en-GB" sz="5100" dirty="0"/>
              <a:t>use inverse operations to check answers to a calculation</a:t>
            </a:r>
            <a:r>
              <a:rPr lang="en-GB" sz="5100" dirty="0" smtClean="0"/>
              <a:t>.</a:t>
            </a:r>
          </a:p>
          <a:p>
            <a:pPr marL="0" indent="0">
              <a:buFontTx/>
              <a:buNone/>
              <a:defRPr/>
            </a:pPr>
            <a:endParaRPr lang="en-GB" sz="1800" dirty="0"/>
          </a:p>
          <a:p>
            <a:pPr marL="0" indent="0">
              <a:buFontTx/>
              <a:buNone/>
              <a:defRPr/>
            </a:pPr>
            <a:endParaRPr lang="en-GB" sz="1800" dirty="0"/>
          </a:p>
          <a:p>
            <a:pPr marL="0" indent="0">
              <a:buFontTx/>
              <a:buNone/>
              <a:defRPr/>
            </a:pPr>
            <a:r>
              <a:rPr lang="en-GB" sz="2900" b="1" dirty="0"/>
              <a:t>Expanded vertical </a:t>
            </a:r>
            <a:endParaRPr lang="en-GB" sz="2900" b="1" dirty="0" smtClean="0"/>
          </a:p>
          <a:p>
            <a:pPr marL="0" indent="0">
              <a:buFontTx/>
              <a:buNone/>
              <a:defRPr/>
            </a:pPr>
            <a:r>
              <a:rPr lang="en-GB" sz="2900" dirty="0" smtClean="0"/>
              <a:t>(</a:t>
            </a:r>
            <a:r>
              <a:rPr lang="en-GB" sz="2900" dirty="0"/>
              <a:t>only LA/SEND)</a:t>
            </a:r>
          </a:p>
          <a:p>
            <a:pPr marL="0" indent="0">
              <a:buFontTx/>
              <a:buNone/>
              <a:defRPr/>
            </a:pPr>
            <a:r>
              <a:rPr lang="en-GB" sz="2900" dirty="0"/>
              <a:t> </a:t>
            </a:r>
          </a:p>
          <a:p>
            <a:pPr marL="0" indent="0">
              <a:buFontTx/>
              <a:buNone/>
              <a:defRPr/>
            </a:pPr>
            <a:r>
              <a:rPr lang="en-GB" sz="2900" dirty="0"/>
              <a:t>789 + 642 = 1431</a:t>
            </a:r>
          </a:p>
          <a:p>
            <a:pPr marL="0" indent="0">
              <a:buFontTx/>
              <a:buNone/>
              <a:defRPr/>
            </a:pPr>
            <a:r>
              <a:rPr lang="en-GB" sz="2900" dirty="0"/>
              <a:t> </a:t>
            </a:r>
          </a:p>
          <a:p>
            <a:pPr marL="0" indent="0">
              <a:buFontTx/>
              <a:buNone/>
              <a:defRPr/>
            </a:pPr>
            <a:r>
              <a:rPr lang="en-GB" sz="2900" dirty="0"/>
              <a:t>  700 + 80 + 9</a:t>
            </a:r>
          </a:p>
          <a:p>
            <a:pPr marL="0" indent="0">
              <a:buFontTx/>
              <a:buNone/>
              <a:defRPr/>
            </a:pPr>
            <a:r>
              <a:rPr lang="en-GB" sz="2900" u="sng" dirty="0"/>
              <a:t>+600  + 40 + 2</a:t>
            </a:r>
            <a:endParaRPr lang="en-GB" sz="2900" dirty="0"/>
          </a:p>
          <a:p>
            <a:pPr marL="0" indent="0">
              <a:buFontTx/>
              <a:buNone/>
              <a:defRPr/>
            </a:pPr>
            <a:r>
              <a:rPr lang="en-GB" sz="2900" u="sng" dirty="0"/>
              <a:t> 1300 + 120 + 12</a:t>
            </a:r>
            <a:r>
              <a:rPr lang="en-GB" sz="2900" dirty="0"/>
              <a:t>= 1431</a:t>
            </a:r>
          </a:p>
          <a:p>
            <a:pPr marL="0" indent="0">
              <a:buFontTx/>
              <a:buNone/>
              <a:defRPr/>
            </a:pPr>
            <a:r>
              <a:rPr lang="en-GB" sz="2900" dirty="0"/>
              <a:t> </a:t>
            </a:r>
          </a:p>
          <a:p>
            <a:pPr marL="0" indent="0">
              <a:buFontTx/>
              <a:buNone/>
              <a:defRPr/>
            </a:pPr>
            <a:r>
              <a:rPr lang="en-GB" sz="2900" dirty="0"/>
              <a:t>All children- concrete- use base 10 and place value </a:t>
            </a:r>
            <a:r>
              <a:rPr lang="en-GB" sz="2900" dirty="0" smtClean="0"/>
              <a:t>charts to support.</a:t>
            </a:r>
            <a:endParaRPr lang="en-GB" sz="2900" dirty="0"/>
          </a:p>
          <a:p>
            <a:pPr marL="0" indent="0">
              <a:buFontTx/>
              <a:buNone/>
              <a:defRPr/>
            </a:pPr>
            <a:endParaRPr lang="en-US" sz="1800" dirty="0"/>
          </a:p>
        </p:txBody>
      </p:sp>
      <p:pic>
        <p:nvPicPr>
          <p:cNvPr id="2048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141663"/>
            <a:ext cx="16065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Line 2"/>
          <p:cNvSpPr>
            <a:spLocks noChangeShapeType="1"/>
          </p:cNvSpPr>
          <p:nvPr/>
        </p:nvSpPr>
        <p:spPr bwMode="auto">
          <a:xfrm>
            <a:off x="5416550" y="1376363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572000" y="2997200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/>
              <a:t>   </a:t>
            </a:r>
            <a:r>
              <a:rPr lang="en-GB" b="1"/>
              <a:t>COLUMNAR</a:t>
            </a:r>
          </a:p>
          <a:p>
            <a:r>
              <a:rPr lang="en-GB"/>
              <a:t>     24.90</a:t>
            </a:r>
          </a:p>
          <a:p>
            <a:r>
              <a:rPr lang="en-GB"/>
              <a:t> +</a:t>
            </a:r>
            <a:r>
              <a:rPr lang="en-GB" u="sng"/>
              <a:t>  17.25</a:t>
            </a:r>
            <a:endParaRPr lang="en-GB"/>
          </a:p>
          <a:p>
            <a:r>
              <a:rPr lang="en-GB"/>
              <a:t>    </a:t>
            </a:r>
            <a:r>
              <a:rPr lang="en-GB" u="sng"/>
              <a:t> 42.15</a:t>
            </a:r>
            <a:endParaRPr lang="en-GB"/>
          </a:p>
          <a:p>
            <a:r>
              <a:rPr lang="en-GB"/>
              <a:t>      </a:t>
            </a:r>
            <a:r>
              <a:rPr lang="en-GB" baseline="30000"/>
              <a:t>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FF0000"/>
                </a:solidFill>
              </a:rPr>
              <a:t>Addition: Yr5/6 onwards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1800" b="1" u="sng" dirty="0"/>
              <a:t>Partitioning and recombining:</a:t>
            </a:r>
            <a:endParaRPr lang="en-GB" sz="1800" dirty="0"/>
          </a:p>
          <a:p>
            <a:pPr marL="0" indent="0">
              <a:buFontTx/>
              <a:buNone/>
              <a:defRPr/>
            </a:pPr>
            <a:r>
              <a:rPr lang="en-GB" sz="1800" dirty="0"/>
              <a:t>Either partition both numbers and recombine or partition the second number only e.g.</a:t>
            </a:r>
          </a:p>
          <a:p>
            <a:pPr marL="0" indent="0">
              <a:buFontTx/>
              <a:buNone/>
              <a:defRPr/>
            </a:pPr>
            <a:r>
              <a:rPr lang="en-GB" sz="1800" dirty="0"/>
              <a:t>35.8 + 7.3 = 35.8 + 7 + 0.3</a:t>
            </a:r>
          </a:p>
          <a:p>
            <a:pPr marL="0" indent="0">
              <a:buFontTx/>
              <a:buNone/>
              <a:defRPr/>
            </a:pPr>
            <a:r>
              <a:rPr lang="en-GB" sz="1800" dirty="0"/>
              <a:t>                 = 42.8 + 0.3</a:t>
            </a:r>
          </a:p>
          <a:p>
            <a:pPr marL="0" indent="0">
              <a:buFontTx/>
              <a:buNone/>
              <a:defRPr/>
            </a:pPr>
            <a:r>
              <a:rPr lang="en-GB" sz="1800" dirty="0"/>
              <a:t>                 = 43.1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COLUMNAR</a:t>
            </a:r>
            <a:endParaRPr lang="en-US" dirty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92375"/>
            <a:ext cx="41767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" name="Object 5"/>
          <p:cNvGraphicFramePr>
            <a:graphicFrameLocks noChangeAspect="1"/>
          </p:cNvGraphicFramePr>
          <p:nvPr/>
        </p:nvGraphicFramePr>
        <p:xfrm>
          <a:off x="900113" y="4149725"/>
          <a:ext cx="24544337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Document" r:id="rId5" imgW="9537349" imgH="660376" progId="Word.Document.12">
                  <p:embed/>
                </p:oleObj>
              </mc:Choice>
              <mc:Fallback>
                <p:oleObj name="Document" r:id="rId5" imgW="9537349" imgH="660376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49725"/>
                        <a:ext cx="24544337" cy="169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820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FF0000"/>
                </a:solidFill>
              </a:rPr>
              <a:t>Subtraction: Yr2/3 onwards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2" t="9203" r="6079" b="28172"/>
          <a:stretch>
            <a:fillRect/>
          </a:stretch>
        </p:blipFill>
        <p:spPr bwMode="auto">
          <a:xfrm>
            <a:off x="611188" y="1341438"/>
            <a:ext cx="2128837" cy="1655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0" t="53976" r="30679" b="29156"/>
          <a:stretch>
            <a:fillRect/>
          </a:stretch>
        </p:blipFill>
        <p:spPr bwMode="auto">
          <a:xfrm>
            <a:off x="4067175" y="1455738"/>
            <a:ext cx="29527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098800"/>
            <a:ext cx="388937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13100"/>
            <a:ext cx="1746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44579" r="39404" b="39758"/>
          <a:stretch>
            <a:fillRect/>
          </a:stretch>
        </p:blipFill>
        <p:spPr bwMode="auto">
          <a:xfrm>
            <a:off x="6732588" y="3573463"/>
            <a:ext cx="20193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8" t="43678" r="31252" b="41602"/>
          <a:stretch>
            <a:fillRect/>
          </a:stretch>
        </p:blipFill>
        <p:spPr bwMode="auto">
          <a:xfrm>
            <a:off x="3924300" y="5300663"/>
            <a:ext cx="36004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41888"/>
            <a:ext cx="18002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133600"/>
            <a:ext cx="12255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tangle 3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/>
              <a:t>Estimate answers and use inverse to check.</a:t>
            </a:r>
          </a:p>
          <a:p>
            <a:r>
              <a:rPr lang="en-GB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065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Subtraction- yr4 onwards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578" name="Picture 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9" t="47626" r="40268" b="44691"/>
          <a:stretch>
            <a:fillRect/>
          </a:stretch>
        </p:blipFill>
        <p:spPr bwMode="auto">
          <a:xfrm>
            <a:off x="611188" y="1844675"/>
            <a:ext cx="28622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0" t="53531" r="30048" b="29108"/>
          <a:stretch>
            <a:fillRect/>
          </a:stretch>
        </p:blipFill>
        <p:spPr bwMode="auto">
          <a:xfrm>
            <a:off x="4787900" y="1241425"/>
            <a:ext cx="33131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8" t="70030" r="26138" b="17804"/>
          <a:stretch>
            <a:fillRect/>
          </a:stretch>
        </p:blipFill>
        <p:spPr bwMode="auto">
          <a:xfrm>
            <a:off x="1116013" y="2781300"/>
            <a:ext cx="1223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5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Yr5/ 6 onwards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00113" y="1412875"/>
            <a:ext cx="205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72.5 – 45.7 = 26.8</a:t>
            </a:r>
          </a:p>
        </p:txBody>
      </p:sp>
      <p:pic>
        <p:nvPicPr>
          <p:cNvPr id="25603" name="Picture 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3" t="43620" r="31290" b="40652"/>
          <a:stretch>
            <a:fillRect/>
          </a:stretch>
        </p:blipFill>
        <p:spPr bwMode="auto">
          <a:xfrm>
            <a:off x="1187450" y="1989138"/>
            <a:ext cx="24003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32500"/>
          <a:stretch>
            <a:fillRect/>
          </a:stretch>
        </p:blipFill>
        <p:spPr bwMode="auto">
          <a:xfrm>
            <a:off x="4643438" y="1463675"/>
            <a:ext cx="20669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3348038" y="3068638"/>
            <a:ext cx="25923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/>
              <a:t>Taking away </a:t>
            </a:r>
            <a:endParaRPr lang="en-GB"/>
          </a:p>
          <a:p>
            <a:r>
              <a:rPr lang="en-GB"/>
              <a:t>(no number line)</a:t>
            </a:r>
          </a:p>
          <a:p>
            <a:r>
              <a:rPr lang="en-GB"/>
              <a:t> </a:t>
            </a:r>
          </a:p>
          <a:p>
            <a:r>
              <a:rPr lang="en-GB"/>
              <a:t>72.5 – 45.7</a:t>
            </a:r>
          </a:p>
          <a:p>
            <a:r>
              <a:rPr lang="en-GB"/>
              <a:t> </a:t>
            </a:r>
          </a:p>
          <a:p>
            <a:r>
              <a:rPr lang="en-GB"/>
              <a:t>72.5 – 40    = 32.5</a:t>
            </a:r>
          </a:p>
          <a:p>
            <a:r>
              <a:rPr lang="en-GB"/>
              <a:t>32.5 –   5    = 27.5</a:t>
            </a:r>
          </a:p>
          <a:p>
            <a:r>
              <a:rPr lang="en-GB"/>
              <a:t>27.5 –   0.7 = 26.8</a:t>
            </a:r>
          </a:p>
        </p:txBody>
      </p:sp>
    </p:spTree>
    <p:extLst>
      <p:ext uri="{BB962C8B-B14F-4D97-AF65-F5344CB8AC3E}">
        <p14:creationId xmlns:p14="http://schemas.microsoft.com/office/powerpoint/2010/main" val="4034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Multiplication: yr3/4 onwards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6" t="29880" r="55879" b="61205"/>
          <a:stretch>
            <a:fillRect/>
          </a:stretch>
        </p:blipFill>
        <p:spPr bwMode="auto">
          <a:xfrm>
            <a:off x="684213" y="1773238"/>
            <a:ext cx="23002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3" t="52954" r="50400" b="21179"/>
          <a:stretch>
            <a:fillRect/>
          </a:stretch>
        </p:blipFill>
        <p:spPr bwMode="auto">
          <a:xfrm>
            <a:off x="3563938" y="1700213"/>
            <a:ext cx="15843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7" t="60017" r="24348" b="19649"/>
          <a:stretch>
            <a:fillRect/>
          </a:stretch>
        </p:blipFill>
        <p:spPr bwMode="auto">
          <a:xfrm>
            <a:off x="6588125" y="2349500"/>
            <a:ext cx="10795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7607" r="35129" b="46939"/>
          <a:stretch>
            <a:fillRect/>
          </a:stretch>
        </p:blipFill>
        <p:spPr bwMode="auto">
          <a:xfrm>
            <a:off x="684213" y="3141663"/>
            <a:ext cx="23510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1116013" y="1341438"/>
            <a:ext cx="151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Grid Method:</a:t>
            </a:r>
          </a:p>
        </p:txBody>
      </p:sp>
      <p:sp>
        <p:nvSpPr>
          <p:cNvPr id="28679" name="Rectangle 3"/>
          <p:cNvSpPr>
            <a:spLocks noChangeArrowheads="1"/>
          </p:cNvSpPr>
          <p:nvPr/>
        </p:nvSpPr>
        <p:spPr bwMode="auto">
          <a:xfrm>
            <a:off x="5724525" y="1700213"/>
            <a:ext cx="305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Short multiplication (formal):</a:t>
            </a:r>
          </a:p>
        </p:txBody>
      </p:sp>
      <p:pic>
        <p:nvPicPr>
          <p:cNvPr id="2868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81525"/>
            <a:ext cx="1296988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Multiplication: yr5/</a:t>
            </a:r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onwards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116013" y="1341438"/>
            <a:ext cx="151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Grid Method: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724525" y="1700213"/>
            <a:ext cx="305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Short multiplication (formal):</a:t>
            </a:r>
          </a:p>
        </p:txBody>
      </p:sp>
      <p:pic>
        <p:nvPicPr>
          <p:cNvPr id="2970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097088"/>
            <a:ext cx="12954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611188" y="33575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/>
              <a:t>Long Multiplication</a:t>
            </a:r>
          </a:p>
          <a:p>
            <a:r>
              <a:rPr lang="en-GB"/>
              <a:t> 124 x 26 = 3224 </a:t>
            </a:r>
            <a:endParaRPr lang="en-US"/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21163"/>
            <a:ext cx="14414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36838"/>
            <a:ext cx="237648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0" b="26135"/>
          <a:stretch>
            <a:fillRect/>
          </a:stretch>
        </p:blipFill>
        <p:spPr bwMode="auto">
          <a:xfrm>
            <a:off x="179388" y="1773238"/>
            <a:ext cx="32702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52" r="53365"/>
          <a:stretch>
            <a:fillRect/>
          </a:stretch>
        </p:blipFill>
        <p:spPr bwMode="auto">
          <a:xfrm>
            <a:off x="7019925" y="3789363"/>
            <a:ext cx="143986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Division yr3/ 4 onwards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68313" y="1916113"/>
          <a:ext cx="19975512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Document" r:id="rId4" imgW="9537349" imgH="622277" progId="Word.Document.12">
                  <p:embed/>
                </p:oleObj>
              </mc:Choice>
              <mc:Fallback>
                <p:oleObj name="Document" r:id="rId4" imgW="9537349" imgH="622277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16113"/>
                        <a:ext cx="19975512" cy="130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1747" r="28490" b="43050"/>
          <a:stretch>
            <a:fillRect/>
          </a:stretch>
        </p:blipFill>
        <p:spPr bwMode="auto">
          <a:xfrm>
            <a:off x="3995738" y="1844675"/>
            <a:ext cx="17287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5" t="36627" r="38271" b="51566"/>
          <a:stretch>
            <a:fillRect/>
          </a:stretch>
        </p:blipFill>
        <p:spPr bwMode="auto">
          <a:xfrm>
            <a:off x="5940425" y="3429000"/>
            <a:ext cx="148431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6948488" y="2852738"/>
            <a:ext cx="167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Short Division:</a:t>
            </a:r>
          </a:p>
        </p:txBody>
      </p: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4427538" y="1484313"/>
            <a:ext cx="1223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Written Chunking</a:t>
            </a: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323850" y="3500438"/>
            <a:ext cx="25923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/>
              <a:t>Multiples of the divisor</a:t>
            </a:r>
          </a:p>
          <a:p>
            <a:r>
              <a:rPr lang="en-GB"/>
              <a:t> </a:t>
            </a:r>
          </a:p>
          <a:p>
            <a:r>
              <a:rPr lang="en-GB"/>
              <a:t>252 </a:t>
            </a:r>
            <a:r>
              <a:rPr lang="en-GB">
                <a:sym typeface="Symbol" charset="0"/>
              </a:rPr>
              <a:t></a:t>
            </a:r>
            <a:r>
              <a:rPr lang="en-GB"/>
              <a:t> 7 = 36</a:t>
            </a:r>
          </a:p>
          <a:p>
            <a:r>
              <a:rPr lang="en-GB"/>
              <a:t> </a:t>
            </a:r>
          </a:p>
          <a:p>
            <a:r>
              <a:rPr lang="en-GB"/>
              <a:t>30 x 7 = 210</a:t>
            </a:r>
          </a:p>
          <a:p>
            <a:r>
              <a:rPr lang="en-GB"/>
              <a:t>  6 x 7 =   42     </a:t>
            </a:r>
          </a:p>
        </p:txBody>
      </p:sp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37592" r="36967" b="51566"/>
          <a:stretch>
            <a:fillRect/>
          </a:stretch>
        </p:blipFill>
        <p:spPr bwMode="auto">
          <a:xfrm>
            <a:off x="7596188" y="3500438"/>
            <a:ext cx="14668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8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897"/>
            <a:ext cx="88204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</a:t>
            </a:r>
            <a:r>
              <a:rPr lang="en-US" sz="2800" b="1" dirty="0" smtClean="0">
                <a:solidFill>
                  <a:srgbClr val="FF0000"/>
                </a:solidFill>
              </a:rPr>
              <a:t>is a Mastery Curriculum?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 What is a Mastery Approach?</a:t>
            </a:r>
            <a:endParaRPr lang="en-US" sz="2800" b="1" dirty="0" smtClean="0"/>
          </a:p>
          <a:p>
            <a:r>
              <a:rPr lang="en-US" sz="2400" dirty="0" smtClean="0"/>
              <a:t>Mastery </a:t>
            </a:r>
            <a:r>
              <a:rPr lang="en-US" sz="2400" dirty="0"/>
              <a:t>is something that we want pupils to acquire. </a:t>
            </a:r>
            <a:r>
              <a:rPr lang="en-US" sz="2400" dirty="0">
                <a:solidFill>
                  <a:srgbClr val="FF0000"/>
                </a:solidFill>
              </a:rPr>
              <a:t>All pupils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The Government has designed a new </a:t>
            </a:r>
            <a:r>
              <a:rPr lang="en-US" sz="2400" dirty="0"/>
              <a:t>‘mastery </a:t>
            </a:r>
            <a:r>
              <a:rPr lang="en-US" sz="2400" dirty="0" err="1"/>
              <a:t>M</a:t>
            </a:r>
            <a:r>
              <a:rPr lang="en-US" sz="2400" dirty="0" err="1" smtClean="0"/>
              <a:t>aths</a:t>
            </a:r>
            <a:r>
              <a:rPr lang="en-US" sz="2400" dirty="0" smtClean="0"/>
              <a:t> </a:t>
            </a:r>
            <a:r>
              <a:rPr lang="en-US" sz="2400" dirty="0"/>
              <a:t>curriculum</a:t>
            </a:r>
            <a:r>
              <a:rPr lang="en-US" sz="2400" dirty="0" smtClean="0"/>
              <a:t>’ and recommends that schools adopt a ‘Mastery Approach’ to teaching </a:t>
            </a:r>
            <a:r>
              <a:rPr lang="en-US" sz="2400" dirty="0" err="1" smtClean="0"/>
              <a:t>Maths</a:t>
            </a:r>
            <a:r>
              <a:rPr lang="en-US" sz="2400" dirty="0" smtClean="0"/>
              <a:t>.  </a:t>
            </a:r>
          </a:p>
          <a:p>
            <a:endParaRPr lang="en-US" sz="2400" dirty="0" smtClean="0"/>
          </a:p>
          <a:p>
            <a:r>
              <a:rPr lang="en-US" sz="2400" dirty="0" smtClean="0"/>
              <a:t>A Mastery Curriculum and a Mastery Approach</a:t>
            </a:r>
            <a:r>
              <a:rPr lang="en-US" sz="2400" dirty="0"/>
              <a:t> </a:t>
            </a:r>
            <a:r>
              <a:rPr lang="en-US" sz="2400" dirty="0" smtClean="0"/>
              <a:t>to teaching both have the same aim—</a:t>
            </a:r>
            <a:r>
              <a:rPr lang="en-US" sz="2400" b="1" dirty="0" smtClean="0"/>
              <a:t>to help pupils, over time, acquire mastery of the subject</a:t>
            </a:r>
            <a:r>
              <a:rPr lang="en-US" sz="2400" dirty="0" smtClean="0"/>
              <a:t>. 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16016"/>
            <a:ext cx="1835696" cy="9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Division yr6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684213" y="148431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/>
              <a:t>25.6 </a:t>
            </a:r>
            <a:r>
              <a:rPr lang="en-GB">
                <a:sym typeface="Symbol" charset="0"/>
              </a:rPr>
              <a:t></a:t>
            </a:r>
            <a:r>
              <a:rPr lang="en-GB"/>
              <a:t> 7 = 3.2</a:t>
            </a:r>
          </a:p>
          <a:p>
            <a:r>
              <a:rPr lang="en-GB"/>
              <a:t>(estimate &gt;3, &lt;4)</a:t>
            </a:r>
          </a:p>
          <a:p>
            <a:r>
              <a:rPr lang="en-GB"/>
              <a:t> </a:t>
            </a:r>
          </a:p>
          <a:p>
            <a:r>
              <a:rPr lang="en-GB"/>
              <a:t>Written (Chunking):</a:t>
            </a:r>
          </a:p>
        </p:txBody>
      </p:sp>
      <p:pic>
        <p:nvPicPr>
          <p:cNvPr id="3481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2"/>
          <a:stretch>
            <a:fillRect/>
          </a:stretch>
        </p:blipFill>
        <p:spPr bwMode="auto">
          <a:xfrm>
            <a:off x="971550" y="2997200"/>
            <a:ext cx="2179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65400"/>
            <a:ext cx="2017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3851275" y="1844675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Short Division:</a:t>
            </a:r>
          </a:p>
        </p:txBody>
      </p:sp>
      <p:pic>
        <p:nvPicPr>
          <p:cNvPr id="3482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57338"/>
            <a:ext cx="2036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6732588" y="1052513"/>
            <a:ext cx="159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Long division:</a:t>
            </a:r>
          </a:p>
        </p:txBody>
      </p:sp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194468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7">
            <a:hlinkClick r:id="rId6"/>
          </p:cNvPr>
          <p:cNvSpPr>
            <a:spLocks noChangeArrowheads="1"/>
          </p:cNvSpPr>
          <p:nvPr/>
        </p:nvSpPr>
        <p:spPr bwMode="auto">
          <a:xfrm>
            <a:off x="827088" y="5373688"/>
            <a:ext cx="4265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www.mathsisfun.com/long_division.html</a:t>
            </a:r>
          </a:p>
        </p:txBody>
      </p:sp>
    </p:spTree>
    <p:extLst>
      <p:ext uri="{BB962C8B-B14F-4D97-AF65-F5344CB8AC3E}">
        <p14:creationId xmlns:p14="http://schemas.microsoft.com/office/powerpoint/2010/main" val="23410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2"/>
              </a:rPr>
              <a:t>https://www.gov.uk/government/uploads/system/uploads/attachment_data/file/238967/Mathematics_Appendix_1.pdf</a:t>
            </a:r>
            <a:r>
              <a:rPr lang="en-US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NC 2014 Appendix of Written Methods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0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e Placeholder 1"/>
          <p:cNvSpPr txBox="1">
            <a:spLocks noGrp="1"/>
          </p:cNvSpPr>
          <p:nvPr/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898989"/>
              </a:buClr>
              <a:buFont typeface="Calibri" charset="0"/>
              <a:buNone/>
            </a:pPr>
            <a:r>
              <a:rPr lang="en-GB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t>00/00/2013</a:t>
            </a:r>
          </a:p>
        </p:txBody>
      </p:sp>
      <p:sp>
        <p:nvSpPr>
          <p:cNvPr id="17410" name="Footer Placeholder 2"/>
          <p:cNvSpPr txBox="1">
            <a:spLocks noGrp="1"/>
          </p:cNvSpPr>
          <p:nvPr/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Calibri" charset="0"/>
              <a:buNone/>
            </a:pPr>
            <a:r>
              <a:rPr lang="en-GB" sz="1200">
                <a:solidFill>
                  <a:srgbClr val="898989"/>
                </a:solidFill>
                <a:latin typeface="Calibri" charset="0"/>
              </a:rPr>
              <a:t>Your Name</a:t>
            </a:r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468313" y="0"/>
            <a:ext cx="813593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376092"/>
              </a:buClr>
              <a:buFont typeface="Calibri" charset="0"/>
              <a:buNone/>
            </a:pPr>
            <a:r>
              <a:rPr lang="en-GB" sz="3600" b="1" dirty="0" smtClean="0">
                <a:solidFill>
                  <a:srgbClr val="4283C4"/>
                </a:solidFill>
                <a:ea typeface="MS PGothic" charset="0"/>
                <a:cs typeface="MS PGothic" charset="0"/>
              </a:rPr>
              <a:t>Three Elements Of Mastery  </a:t>
            </a:r>
            <a:endParaRPr lang="en-GB" sz="3600" b="1" dirty="0">
              <a:solidFill>
                <a:srgbClr val="4283C4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412" name="Content Placeholder 2"/>
          <p:cNvSpPr txBox="1">
            <a:spLocks/>
          </p:cNvSpPr>
          <p:nvPr/>
        </p:nvSpPr>
        <p:spPr bwMode="auto">
          <a:xfrm>
            <a:off x="395288" y="836613"/>
            <a:ext cx="8208962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73025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</a:pPr>
            <a:endParaRPr lang="en-GB" sz="270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4283C4"/>
              </a:buClr>
              <a:buFontTx/>
              <a:buChar char="•"/>
            </a:pPr>
            <a:endParaRPr lang="en-GB" sz="27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17413" name="Straight Connector 6"/>
          <p:cNvCxnSpPr>
            <a:cxnSpLocks noChangeShapeType="1"/>
          </p:cNvCxnSpPr>
          <p:nvPr/>
        </p:nvCxnSpPr>
        <p:spPr bwMode="auto">
          <a:xfrm>
            <a:off x="539750" y="5661025"/>
            <a:ext cx="8027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4" name="Picture 2" descr="C:\Documents and Settings\PlummO01\Desktop\KCC_Logo_New_2012_Fr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805488"/>
            <a:ext cx="8604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2339975" y="1628775"/>
            <a:ext cx="3671888" cy="30241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203575" y="765175"/>
            <a:ext cx="2376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400" smtClean="0">
                <a:cs typeface="+mn-cs"/>
              </a:rPr>
              <a:t>Reason mathematically 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68313" y="3665538"/>
            <a:ext cx="20875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400" smtClean="0">
                <a:cs typeface="+mn-cs"/>
              </a:rPr>
              <a:t>Problem solving and using and applying in context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064250" y="4311650"/>
            <a:ext cx="2324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400" smtClean="0">
                <a:cs typeface="+mn-cs"/>
              </a:rPr>
              <a:t>Fluency with conceptual </a:t>
            </a:r>
          </a:p>
          <a:p>
            <a:pPr>
              <a:defRPr/>
            </a:pPr>
            <a:r>
              <a:rPr lang="en-GB" sz="2400" smtClean="0">
                <a:cs typeface="+mn-cs"/>
              </a:rPr>
              <a:t>understanding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288" y="980728"/>
            <a:ext cx="2098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</a:t>
            </a:r>
            <a:r>
              <a:rPr lang="en-GB" dirty="0" smtClean="0"/>
              <a:t>astery </a:t>
            </a:r>
            <a:r>
              <a:rPr lang="en-GB" dirty="0"/>
              <a:t>of Maths means a deep, long-term, secure and adaptable understanding of the subject. </a:t>
            </a:r>
            <a:r>
              <a:rPr lang="en-GB" dirty="0">
                <a:solidFill>
                  <a:srgbClr val="FF0000"/>
                </a:solidFill>
              </a:rPr>
              <a:t>Three elements of Mastery:</a:t>
            </a:r>
          </a:p>
        </p:txBody>
      </p:sp>
    </p:spTree>
    <p:extLst>
      <p:ext uri="{BB962C8B-B14F-4D97-AF65-F5344CB8AC3E}">
        <p14:creationId xmlns:p14="http://schemas.microsoft.com/office/powerpoint/2010/main" val="13204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87717"/>
            <a:ext cx="88924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Mastery of </a:t>
            </a:r>
            <a:r>
              <a:rPr lang="en-US" sz="2800" dirty="0" err="1"/>
              <a:t>maths</a:t>
            </a:r>
            <a:r>
              <a:rPr lang="en-US" sz="2800" dirty="0"/>
              <a:t>, which should build gradually as a child goes through school, is a tool for life, and immeasurably more valuable than the short term ability to answer questions in tests or exams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Is </a:t>
            </a:r>
            <a:r>
              <a:rPr lang="en-US" sz="2800" dirty="0"/>
              <a:t>mastery new? There’s nothing new about the desire among teachers to help children develop deep understanding of the subject. But the word </a:t>
            </a:r>
            <a:r>
              <a:rPr lang="en-US" sz="2800" dirty="0" smtClean="0"/>
              <a:t>‘Mastery</a:t>
            </a:r>
            <a:r>
              <a:rPr lang="en-US" sz="2800" dirty="0"/>
              <a:t>’ in relation to </a:t>
            </a:r>
            <a:r>
              <a:rPr lang="en-US" sz="2800" dirty="0" err="1"/>
              <a:t>M</a:t>
            </a:r>
            <a:r>
              <a:rPr lang="en-US" sz="2800" dirty="0" err="1" smtClean="0"/>
              <a:t>aths</a:t>
            </a:r>
            <a:r>
              <a:rPr lang="en-US" sz="2800" dirty="0" smtClean="0"/>
              <a:t> </a:t>
            </a:r>
            <a:r>
              <a:rPr lang="en-US" sz="2800" dirty="0"/>
              <a:t>teaching and </a:t>
            </a:r>
            <a:r>
              <a:rPr lang="en-US" sz="2800" dirty="0" err="1"/>
              <a:t>M</a:t>
            </a:r>
            <a:r>
              <a:rPr lang="en-US" sz="2800" dirty="0" err="1" smtClean="0"/>
              <a:t>aths</a:t>
            </a:r>
            <a:r>
              <a:rPr lang="en-US" sz="2800" dirty="0" smtClean="0"/>
              <a:t> </a:t>
            </a:r>
            <a:r>
              <a:rPr lang="en-US" sz="2800" dirty="0"/>
              <a:t>learning is relatively </a:t>
            </a:r>
            <a:r>
              <a:rPr lang="en-US" sz="2800" dirty="0" smtClean="0"/>
              <a:t>new</a:t>
            </a:r>
            <a:r>
              <a:rPr lang="en-US" sz="2800" dirty="0"/>
              <a:t> </a:t>
            </a:r>
            <a:r>
              <a:rPr lang="en-US" sz="2800" dirty="0" smtClean="0"/>
              <a:t>in the UK. </a:t>
            </a:r>
          </a:p>
          <a:p>
            <a:endParaRPr lang="en-US" sz="2800" dirty="0" smtClean="0"/>
          </a:p>
          <a:p>
            <a:r>
              <a:rPr lang="en-US" sz="2000" dirty="0" smtClean="0"/>
              <a:t>The old curriculum was about assigning ‘best fit’ levels to children and would allow children to progress through the curriculum with some gaps and without deeper learning and understanding.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6016"/>
            <a:ext cx="1403648" cy="7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7767"/>
            <a:ext cx="820891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IMPLICATIONs OF A MASTERY APPROACH</a:t>
            </a:r>
            <a:endParaRPr lang="en-US" sz="2400" b="1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Move </a:t>
            </a:r>
            <a:r>
              <a:rPr lang="en-US" sz="2400" b="1" dirty="0"/>
              <a:t>away from labelling pupils </a:t>
            </a:r>
            <a:r>
              <a:rPr lang="en-US" sz="2400" dirty="0"/>
              <a:t>as ‘high ability’ or ‘low ability’ and </a:t>
            </a:r>
            <a:r>
              <a:rPr lang="en-US" sz="2400" dirty="0" smtClean="0"/>
              <a:t>instead give </a:t>
            </a:r>
            <a:r>
              <a:rPr lang="en-US" sz="2400" dirty="0"/>
              <a:t>them different </a:t>
            </a:r>
            <a:r>
              <a:rPr lang="en-US" sz="2400" dirty="0" smtClean="0"/>
              <a:t>tasks and allowing the children to self select these tasks on a lesson to lesson or task to task basis depending on their current level of understanding within that Mathematical concept.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Children need to develop a </a:t>
            </a:r>
            <a:r>
              <a:rPr lang="en-US" sz="2400" b="1" dirty="0" smtClean="0">
                <a:solidFill>
                  <a:srgbClr val="FF0000"/>
                </a:solidFill>
              </a:rPr>
              <a:t>Growth Mindset</a:t>
            </a:r>
            <a:r>
              <a:rPr lang="en-US" sz="2400" b="1" dirty="0" smtClean="0"/>
              <a:t>- </a:t>
            </a:r>
            <a:r>
              <a:rPr lang="en-US" sz="2400" dirty="0" smtClean="0"/>
              <a:t>curriculum is harder and all need to ‘master’ everything. Children need to develop: </a:t>
            </a:r>
            <a:r>
              <a:rPr lang="en-US" sz="2400" b="1" dirty="0" smtClean="0"/>
              <a:t>independence, perseverance, resilience and belief that they can grow their brains!</a:t>
            </a:r>
          </a:p>
          <a:p>
            <a:r>
              <a:rPr lang="en-US" sz="2400" dirty="0" smtClean="0"/>
              <a:t>3. Reduce </a:t>
            </a:r>
            <a:r>
              <a:rPr lang="en-US" sz="2400" dirty="0"/>
              <a:t>the amount of mathematical </a:t>
            </a:r>
            <a:r>
              <a:rPr lang="en-US" sz="2400" dirty="0" smtClean="0"/>
              <a:t>topics handled </a:t>
            </a:r>
            <a:r>
              <a:rPr lang="en-US" sz="2400" dirty="0"/>
              <a:t>in class, but </a:t>
            </a:r>
            <a:r>
              <a:rPr lang="en-US" sz="2400" b="1" dirty="0" smtClean="0"/>
              <a:t>increase the depth </a:t>
            </a:r>
            <a:r>
              <a:rPr lang="en-US" sz="2400" dirty="0" smtClean="0"/>
              <a:t>and take </a:t>
            </a:r>
            <a:r>
              <a:rPr lang="en-US" sz="2400" dirty="0"/>
              <a:t>longer over each one, so that </a:t>
            </a:r>
            <a:r>
              <a:rPr lang="en-US" sz="2400" dirty="0" smtClean="0"/>
              <a:t>understanding </a:t>
            </a:r>
            <a:r>
              <a:rPr lang="en-US" sz="2400" dirty="0"/>
              <a:t>is cemented more sustainably</a:t>
            </a:r>
            <a:r>
              <a:rPr lang="en-US" sz="2400" dirty="0" smtClean="0"/>
              <a:t>. </a:t>
            </a:r>
          </a:p>
          <a:p>
            <a:r>
              <a:rPr lang="en-US" sz="2000" dirty="0" smtClean="0"/>
              <a:t>Children no longer study every </a:t>
            </a:r>
            <a:r>
              <a:rPr lang="en-US" sz="2000" dirty="0" err="1" smtClean="0"/>
              <a:t>Maths</a:t>
            </a:r>
            <a:r>
              <a:rPr lang="en-US" sz="2000" dirty="0" smtClean="0"/>
              <a:t> topic three times a year as in the old Curriculum. Most topics in Key stage 2 are now in 2-6 week blocks. KS2 teachers follow this rough cycle: Place Value, Calculation (+, _, x, ./.), Fractions (including decimals and percentages), Measures, Geometry, Statistics. In year 5/6 children also study Ratio and Algebra.</a:t>
            </a:r>
          </a:p>
          <a:p>
            <a:endParaRPr lang="en-US" sz="2000" dirty="0" smtClean="0"/>
          </a:p>
          <a:p>
            <a:endParaRPr lang="en-US" sz="2400" dirty="0" smtClean="0"/>
          </a:p>
          <a:p>
            <a:r>
              <a:rPr lang="en-US" sz="1000" dirty="0" smtClean="0"/>
              <a:t>More </a:t>
            </a:r>
            <a:r>
              <a:rPr lang="en-US" sz="1000" dirty="0"/>
              <a:t>detailed explanations of the NCETM’s thinking in this developing area can be found in several recent posts on the </a:t>
            </a:r>
            <a:r>
              <a:rPr lang="en-US" sz="1000" b="1" dirty="0">
                <a:hlinkClick r:id="rId2"/>
              </a:rPr>
              <a:t>blog page</a:t>
            </a:r>
            <a:r>
              <a:rPr lang="en-US" sz="1000" dirty="0">
                <a:hlinkClick r:id="rId2"/>
              </a:rPr>
              <a:t> of our Director, Charlie Stripp, and in</a:t>
            </a:r>
            <a:r>
              <a:rPr lang="en-US" sz="1000" b="1" dirty="0">
                <a:hlinkClick r:id="rId3"/>
              </a:rPr>
              <a:t> an earlier NCETM </a:t>
            </a:r>
            <a:r>
              <a:rPr lang="en-US" sz="2000" b="1" dirty="0">
                <a:hlinkClick r:id="rId3"/>
              </a:rPr>
              <a:t>paper</a:t>
            </a:r>
            <a:r>
              <a:rPr lang="en-US" sz="2000" dirty="0">
                <a:hlinkClick r:id="rId3"/>
              </a:rPr>
              <a:t> from autumn 2014. 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16016"/>
            <a:ext cx="1475656" cy="7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98" y="424128"/>
            <a:ext cx="9191399" cy="5900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3220" y="1"/>
            <a:ext cx="5919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wh0OS4MrN3E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736" y="620688"/>
            <a:ext cx="85322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i="1" dirty="0" smtClean="0"/>
              <a:t>‘I think </a:t>
            </a:r>
            <a:r>
              <a:rPr lang="en-GB" sz="4400" i="1" dirty="0"/>
              <a:t>and think for months and years. Ninety nine times out of a hundred I am wrong. The hundredth time I am right.’</a:t>
            </a:r>
          </a:p>
          <a:p>
            <a:endParaRPr lang="en-GB" sz="4400" i="1" dirty="0"/>
          </a:p>
          <a:p>
            <a:r>
              <a:rPr lang="en-GB" sz="4400" i="1" dirty="0"/>
              <a:t>Albert Einstein</a:t>
            </a:r>
          </a:p>
          <a:p>
            <a:endParaRPr lang="en-GB" sz="4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473624"/>
            <a:ext cx="3987483" cy="33843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51816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https://www.youtube.com/watch?v=JA7G7AV-</a:t>
            </a:r>
            <a:r>
              <a:rPr lang="en-US" dirty="0" smtClean="0">
                <a:hlinkClick r:id="rId3"/>
              </a:rPr>
              <a:t>LT8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117</TotalTime>
  <Words>1955</Words>
  <Application>Microsoft Office PowerPoint</Application>
  <PresentationFormat>On-screen Show (4:3)</PresentationFormat>
  <Paragraphs>445</Paragraphs>
  <Slides>41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Angles</vt:lpstr>
      <vt:lpstr>Sky</vt:lpstr>
      <vt:lpstr>Document</vt:lpstr>
      <vt:lpstr>New National Curriculum For Maths and Methods: KS2</vt:lpstr>
      <vt:lpstr>Aims: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Mastery Approach to Teaching Maths</vt:lpstr>
      <vt:lpstr>Designing purposeful learning for mathematics- Intelligent Practice</vt:lpstr>
      <vt:lpstr>PowerPoint Presentation</vt:lpstr>
      <vt:lpstr>PowerPoint Presentation</vt:lpstr>
      <vt:lpstr>The first thing children need to know...</vt:lpstr>
      <vt:lpstr>PowerPoint Presentation</vt:lpstr>
      <vt:lpstr>PowerPoint Presentation</vt:lpstr>
      <vt:lpstr>Variation (digging even deeper)  What fraction is shaded? What fraction is each part?</vt:lpstr>
      <vt:lpstr>PowerPoint Presentation</vt:lpstr>
      <vt:lpstr>PowerPoint Presentation</vt:lpstr>
      <vt:lpstr>PowerPoint Presentation</vt:lpstr>
      <vt:lpstr>MATHS Assessment- Tracking&amp; Target Sheets </vt:lpstr>
      <vt:lpstr>PowerPoint Presentation</vt:lpstr>
      <vt:lpstr>PowerPoint Presentation</vt:lpstr>
      <vt:lpstr>Which method should we use?</vt:lpstr>
      <vt:lpstr>Addition: Yr3 onwards</vt:lpstr>
      <vt:lpstr>Addition: Yr4 onwards</vt:lpstr>
      <vt:lpstr>Addition: Yr5/6 onwards</vt:lpstr>
      <vt:lpstr>Subtraction: Yr2/3 onwards</vt:lpstr>
      <vt:lpstr>Subtraction- yr4 onwards</vt:lpstr>
      <vt:lpstr>Yr5/ 6 onwards</vt:lpstr>
      <vt:lpstr>Multiplication: yr3/4 onwards</vt:lpstr>
      <vt:lpstr>Multiplication: yr5/6 onwards</vt:lpstr>
      <vt:lpstr>Division yr3/ 4 onwards</vt:lpstr>
      <vt:lpstr>Division yr6</vt:lpstr>
      <vt:lpstr>NC 2014 Appendix of Written Methods</vt:lpstr>
    </vt:vector>
  </TitlesOfParts>
  <Company>Ide Hill CEP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Ide Hill CEP School</dc:creator>
  <cp:lastModifiedBy>Louisa Hillman</cp:lastModifiedBy>
  <cp:revision>16</cp:revision>
  <dcterms:created xsi:type="dcterms:W3CDTF">2015-02-24T09:43:56Z</dcterms:created>
  <dcterms:modified xsi:type="dcterms:W3CDTF">2016-03-01T10:44:04Z</dcterms:modified>
</cp:coreProperties>
</file>