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handoutMasterIdLst>
    <p:handoutMasterId r:id="rId25"/>
  </p:handoutMasterIdLst>
  <p:sldIdLst>
    <p:sldId id="256" r:id="rId5"/>
    <p:sldId id="257" r:id="rId6"/>
    <p:sldId id="269" r:id="rId7"/>
    <p:sldId id="270" r:id="rId8"/>
    <p:sldId id="273" r:id="rId9"/>
    <p:sldId id="260" r:id="rId10"/>
    <p:sldId id="274" r:id="rId11"/>
    <p:sldId id="279" r:id="rId12"/>
    <p:sldId id="280" r:id="rId13"/>
    <p:sldId id="261" r:id="rId14"/>
    <p:sldId id="276" r:id="rId15"/>
    <p:sldId id="278" r:id="rId16"/>
    <p:sldId id="277" r:id="rId17"/>
    <p:sldId id="264" r:id="rId18"/>
    <p:sldId id="265" r:id="rId19"/>
    <p:sldId id="266" r:id="rId20"/>
    <p:sldId id="268" r:id="rId21"/>
    <p:sldId id="262" r:id="rId22"/>
    <p:sldId id="267" r:id="rId23"/>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4857D8-2810-1239-9CD6-E80923E3F5BF}" v="535" dt="2023-09-18T15:22:59.728"/>
    <p1510:client id="{54C3CFDC-E319-1309-5DD0-719A5636FB67}" v="1" dt="2023-09-19T08:37:54.995"/>
    <p1510:client id="{79C7895D-8654-CB2D-81C7-C899A28B2EE9}" v="311" dt="2023-09-20T11:39:35.737"/>
    <p1510:client id="{98877B73-81AB-4FF0-AA36-705301418C1B}" v="607" dt="2023-09-20T07:28:38.1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082" autoAdjust="0"/>
    <p:restoredTop sz="94607"/>
  </p:normalViewPr>
  <p:slideViewPr>
    <p:cSldViewPr>
      <p:cViewPr varScale="1">
        <p:scale>
          <a:sx n="109" d="100"/>
          <a:sy n="109" d="100"/>
        </p:scale>
        <p:origin x="210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diagrams/_rels/data1.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image" Target="../media/image14.svg"/><Relationship Id="rId1" Type="http://schemas.openxmlformats.org/officeDocument/2006/relationships/image" Target="../media/image14.png"/><Relationship Id="rId6" Type="http://schemas.openxmlformats.org/officeDocument/2006/relationships/image" Target="../media/image18.svg"/><Relationship Id="rId5" Type="http://schemas.openxmlformats.org/officeDocument/2006/relationships/image" Target="../media/image16.png"/><Relationship Id="rId4" Type="http://schemas.openxmlformats.org/officeDocument/2006/relationships/image" Target="../media/image1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image" Target="../media/image14.svg"/><Relationship Id="rId1" Type="http://schemas.openxmlformats.org/officeDocument/2006/relationships/image" Target="../media/image14.png"/><Relationship Id="rId6" Type="http://schemas.openxmlformats.org/officeDocument/2006/relationships/image" Target="../media/image18.svg"/><Relationship Id="rId5" Type="http://schemas.openxmlformats.org/officeDocument/2006/relationships/image" Target="../media/image16.png"/><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A92282-E2A5-4B71-B564-92F182797B9C}"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BE3887A7-3435-45E1-84EC-EEF2B80696BB}">
      <dgm:prSet/>
      <dgm:spPr/>
      <dgm:t>
        <a:bodyPr/>
        <a:lstStyle/>
        <a:p>
          <a:r>
            <a:rPr lang="en-US"/>
            <a:t>Last year we changed our curriculum from a 'topic' based to 'skills based' curriculum</a:t>
          </a:r>
        </a:p>
      </dgm:t>
    </dgm:pt>
    <dgm:pt modelId="{1BF5FE19-8984-4597-90F5-D7AFB9BB6598}" type="parTrans" cxnId="{8F8F5A31-26C8-491F-BDEA-66D3F5AD3564}">
      <dgm:prSet/>
      <dgm:spPr/>
      <dgm:t>
        <a:bodyPr/>
        <a:lstStyle/>
        <a:p>
          <a:endParaRPr lang="en-US"/>
        </a:p>
      </dgm:t>
    </dgm:pt>
    <dgm:pt modelId="{ECC01899-B9C5-4E02-8674-321D1BB8DCFD}" type="sibTrans" cxnId="{8F8F5A31-26C8-491F-BDEA-66D3F5AD3564}">
      <dgm:prSet/>
      <dgm:spPr/>
      <dgm:t>
        <a:bodyPr/>
        <a:lstStyle/>
        <a:p>
          <a:endParaRPr lang="en-US"/>
        </a:p>
      </dgm:t>
    </dgm:pt>
    <dgm:pt modelId="{3F366C8E-2E98-4D3C-B84F-96BA6E11CB17}">
      <dgm:prSet/>
      <dgm:spPr/>
      <dgm:t>
        <a:bodyPr/>
        <a:lstStyle/>
        <a:p>
          <a:r>
            <a:rPr lang="en-US"/>
            <a:t>We have selected fabulous schemes to support our teaching in each subject</a:t>
          </a:r>
        </a:p>
      </dgm:t>
    </dgm:pt>
    <dgm:pt modelId="{115AC5C5-99FE-4403-B71F-EC5F973D4F22}" type="parTrans" cxnId="{42AD612C-CE86-4343-B168-CB1957209CE7}">
      <dgm:prSet/>
      <dgm:spPr/>
      <dgm:t>
        <a:bodyPr/>
        <a:lstStyle/>
        <a:p>
          <a:endParaRPr lang="en-US"/>
        </a:p>
      </dgm:t>
    </dgm:pt>
    <dgm:pt modelId="{55AA8115-92BC-4B84-8331-C972C8D8E394}" type="sibTrans" cxnId="{42AD612C-CE86-4343-B168-CB1957209CE7}">
      <dgm:prSet/>
      <dgm:spPr/>
      <dgm:t>
        <a:bodyPr/>
        <a:lstStyle/>
        <a:p>
          <a:endParaRPr lang="en-US"/>
        </a:p>
      </dgm:t>
    </dgm:pt>
    <dgm:pt modelId="{0B0C3B05-E733-4E86-9251-F73E1C664C41}">
      <dgm:prSet/>
      <dgm:spPr/>
      <dgm:t>
        <a:bodyPr/>
        <a:lstStyle/>
        <a:p>
          <a:r>
            <a:rPr lang="en-US"/>
            <a:t>Allows for in depth subject specific lessons</a:t>
          </a:r>
        </a:p>
      </dgm:t>
    </dgm:pt>
    <dgm:pt modelId="{33C27755-8636-4665-8919-A0FDB0AA3323}" type="parTrans" cxnId="{3849DAC5-E19A-492C-9E06-0B58CB3F5C13}">
      <dgm:prSet/>
      <dgm:spPr/>
      <dgm:t>
        <a:bodyPr/>
        <a:lstStyle/>
        <a:p>
          <a:endParaRPr lang="en-US"/>
        </a:p>
      </dgm:t>
    </dgm:pt>
    <dgm:pt modelId="{4D56F47B-FA4F-4254-AEC2-F2E219CB0224}" type="sibTrans" cxnId="{3849DAC5-E19A-492C-9E06-0B58CB3F5C13}">
      <dgm:prSet/>
      <dgm:spPr/>
      <dgm:t>
        <a:bodyPr/>
        <a:lstStyle/>
        <a:p>
          <a:endParaRPr lang="en-US"/>
        </a:p>
      </dgm:t>
    </dgm:pt>
    <dgm:pt modelId="{EAA7280D-AD70-4F7A-8195-67B94C7C9612}">
      <dgm:prSet/>
      <dgm:spPr/>
      <dgm:t>
        <a:bodyPr/>
        <a:lstStyle/>
        <a:p>
          <a:r>
            <a:rPr lang="en-US"/>
            <a:t>Each year groups plans are on the school website for anyone wanting more details</a:t>
          </a:r>
        </a:p>
      </dgm:t>
    </dgm:pt>
    <dgm:pt modelId="{FC52B63E-C412-4EA9-9FB6-04745EA986CD}" type="parTrans" cxnId="{481F8CC1-B422-4A38-959D-A52EA204F93C}">
      <dgm:prSet/>
      <dgm:spPr/>
      <dgm:t>
        <a:bodyPr/>
        <a:lstStyle/>
        <a:p>
          <a:endParaRPr lang="en-US"/>
        </a:p>
      </dgm:t>
    </dgm:pt>
    <dgm:pt modelId="{D44ABE80-9974-43EE-A5F9-AFA350BB915D}" type="sibTrans" cxnId="{481F8CC1-B422-4A38-959D-A52EA204F93C}">
      <dgm:prSet/>
      <dgm:spPr/>
      <dgm:t>
        <a:bodyPr/>
        <a:lstStyle/>
        <a:p>
          <a:endParaRPr lang="en-US"/>
        </a:p>
      </dgm:t>
    </dgm:pt>
    <dgm:pt modelId="{F14AACDD-1DBD-4728-91DE-B3AA0DEA7DAA}" type="pres">
      <dgm:prSet presAssocID="{19A92282-E2A5-4B71-B564-92F182797B9C}" presName="root" presStyleCnt="0">
        <dgm:presLayoutVars>
          <dgm:dir/>
          <dgm:resizeHandles val="exact"/>
        </dgm:presLayoutVars>
      </dgm:prSet>
      <dgm:spPr/>
      <dgm:t>
        <a:bodyPr/>
        <a:lstStyle/>
        <a:p>
          <a:endParaRPr lang="en-US"/>
        </a:p>
      </dgm:t>
    </dgm:pt>
    <dgm:pt modelId="{D5C39FC8-47DC-4721-A012-744BCAE3FC1C}" type="pres">
      <dgm:prSet presAssocID="{19A92282-E2A5-4B71-B564-92F182797B9C}" presName="container" presStyleCnt="0">
        <dgm:presLayoutVars>
          <dgm:dir/>
          <dgm:resizeHandles val="exact"/>
        </dgm:presLayoutVars>
      </dgm:prSet>
      <dgm:spPr/>
    </dgm:pt>
    <dgm:pt modelId="{60FF8425-3DDF-4798-8900-A8520DBBED17}" type="pres">
      <dgm:prSet presAssocID="{BE3887A7-3435-45E1-84EC-EEF2B80696BB}" presName="compNode" presStyleCnt="0"/>
      <dgm:spPr/>
    </dgm:pt>
    <dgm:pt modelId="{14543272-2078-4C05-BAC3-2558DEC55F2B}" type="pres">
      <dgm:prSet presAssocID="{BE3887A7-3435-45E1-84EC-EEF2B80696BB}" presName="iconBgRect" presStyleLbl="bgShp" presStyleIdx="0" presStyleCnt="4"/>
      <dgm:spPr/>
    </dgm:pt>
    <dgm:pt modelId="{40530C22-9E05-45C2-AD2F-3EA4206B8155}" type="pres">
      <dgm:prSet presAssocID="{BE3887A7-3435-45E1-84EC-EEF2B80696BB}"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Graduation Cap"/>
        </a:ext>
      </dgm:extLst>
    </dgm:pt>
    <dgm:pt modelId="{294B1069-2ECC-4715-A711-CF6EF5C6D77E}" type="pres">
      <dgm:prSet presAssocID="{BE3887A7-3435-45E1-84EC-EEF2B80696BB}" presName="spaceRect" presStyleCnt="0"/>
      <dgm:spPr/>
    </dgm:pt>
    <dgm:pt modelId="{FAD62956-1909-4820-ADED-DA1395EDD21C}" type="pres">
      <dgm:prSet presAssocID="{BE3887A7-3435-45E1-84EC-EEF2B80696BB}" presName="textRect" presStyleLbl="revTx" presStyleIdx="0" presStyleCnt="4">
        <dgm:presLayoutVars>
          <dgm:chMax val="1"/>
          <dgm:chPref val="1"/>
        </dgm:presLayoutVars>
      </dgm:prSet>
      <dgm:spPr/>
      <dgm:t>
        <a:bodyPr/>
        <a:lstStyle/>
        <a:p>
          <a:endParaRPr lang="en-US"/>
        </a:p>
      </dgm:t>
    </dgm:pt>
    <dgm:pt modelId="{FA7ECD64-40EC-46FD-8FE8-FF0862CDDE68}" type="pres">
      <dgm:prSet presAssocID="{ECC01899-B9C5-4E02-8674-321D1BB8DCFD}" presName="sibTrans" presStyleLbl="sibTrans2D1" presStyleIdx="0" presStyleCnt="0"/>
      <dgm:spPr/>
      <dgm:t>
        <a:bodyPr/>
        <a:lstStyle/>
        <a:p>
          <a:endParaRPr lang="en-US"/>
        </a:p>
      </dgm:t>
    </dgm:pt>
    <dgm:pt modelId="{65AA9D72-3417-4539-815A-7E15F9EDA1F9}" type="pres">
      <dgm:prSet presAssocID="{3F366C8E-2E98-4D3C-B84F-96BA6E11CB17}" presName="compNode" presStyleCnt="0"/>
      <dgm:spPr/>
    </dgm:pt>
    <dgm:pt modelId="{AA4ACF0D-CBEC-434D-B7D7-8579E4D20E5A}" type="pres">
      <dgm:prSet presAssocID="{3F366C8E-2E98-4D3C-B84F-96BA6E11CB17}" presName="iconBgRect" presStyleLbl="bgShp" presStyleIdx="1" presStyleCnt="4"/>
      <dgm:spPr/>
    </dgm:pt>
    <dgm:pt modelId="{19BA025C-84D7-4D9F-B946-47477C5B7D18}" type="pres">
      <dgm:prSet presAssocID="{3F366C8E-2E98-4D3C-B84F-96BA6E11CB17}"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Teacher"/>
        </a:ext>
      </dgm:extLst>
    </dgm:pt>
    <dgm:pt modelId="{741E26F1-B883-43B7-8E8E-2A2E0A1F8DD8}" type="pres">
      <dgm:prSet presAssocID="{3F366C8E-2E98-4D3C-B84F-96BA6E11CB17}" presName="spaceRect" presStyleCnt="0"/>
      <dgm:spPr/>
    </dgm:pt>
    <dgm:pt modelId="{77156FB2-7BBC-4A17-B405-3FECC3E199E8}" type="pres">
      <dgm:prSet presAssocID="{3F366C8E-2E98-4D3C-B84F-96BA6E11CB17}" presName="textRect" presStyleLbl="revTx" presStyleIdx="1" presStyleCnt="4">
        <dgm:presLayoutVars>
          <dgm:chMax val="1"/>
          <dgm:chPref val="1"/>
        </dgm:presLayoutVars>
      </dgm:prSet>
      <dgm:spPr/>
      <dgm:t>
        <a:bodyPr/>
        <a:lstStyle/>
        <a:p>
          <a:endParaRPr lang="en-US"/>
        </a:p>
      </dgm:t>
    </dgm:pt>
    <dgm:pt modelId="{045918C9-9678-470C-B35E-2C223370E753}" type="pres">
      <dgm:prSet presAssocID="{55AA8115-92BC-4B84-8331-C972C8D8E394}" presName="sibTrans" presStyleLbl="sibTrans2D1" presStyleIdx="0" presStyleCnt="0"/>
      <dgm:spPr/>
      <dgm:t>
        <a:bodyPr/>
        <a:lstStyle/>
        <a:p>
          <a:endParaRPr lang="en-US"/>
        </a:p>
      </dgm:t>
    </dgm:pt>
    <dgm:pt modelId="{3BD18936-7283-413D-9124-54C3FEFD73A8}" type="pres">
      <dgm:prSet presAssocID="{0B0C3B05-E733-4E86-9251-F73E1C664C41}" presName="compNode" presStyleCnt="0"/>
      <dgm:spPr/>
    </dgm:pt>
    <dgm:pt modelId="{3539A03D-AF4C-41A3-BD11-412357660B03}" type="pres">
      <dgm:prSet presAssocID="{0B0C3B05-E733-4E86-9251-F73E1C664C41}" presName="iconBgRect" presStyleLbl="bgShp" presStyleIdx="2" presStyleCnt="4"/>
      <dgm:spPr/>
    </dgm:pt>
    <dgm:pt modelId="{95DCE963-E425-49D2-A16E-B9A9D9263103}" type="pres">
      <dgm:prSet presAssocID="{0B0C3B05-E733-4E86-9251-F73E1C664C41}"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Books"/>
        </a:ext>
      </dgm:extLst>
    </dgm:pt>
    <dgm:pt modelId="{4F97A8DB-8699-4F35-9F79-CF70F3C85CAD}" type="pres">
      <dgm:prSet presAssocID="{0B0C3B05-E733-4E86-9251-F73E1C664C41}" presName="spaceRect" presStyleCnt="0"/>
      <dgm:spPr/>
    </dgm:pt>
    <dgm:pt modelId="{00CF86BF-796F-4538-9273-F80ECBD40016}" type="pres">
      <dgm:prSet presAssocID="{0B0C3B05-E733-4E86-9251-F73E1C664C41}" presName="textRect" presStyleLbl="revTx" presStyleIdx="2" presStyleCnt="4">
        <dgm:presLayoutVars>
          <dgm:chMax val="1"/>
          <dgm:chPref val="1"/>
        </dgm:presLayoutVars>
      </dgm:prSet>
      <dgm:spPr/>
      <dgm:t>
        <a:bodyPr/>
        <a:lstStyle/>
        <a:p>
          <a:endParaRPr lang="en-US"/>
        </a:p>
      </dgm:t>
    </dgm:pt>
    <dgm:pt modelId="{101C96A1-D7D2-4ADD-9555-A7593A13C3B5}" type="pres">
      <dgm:prSet presAssocID="{4D56F47B-FA4F-4254-AEC2-F2E219CB0224}" presName="sibTrans" presStyleLbl="sibTrans2D1" presStyleIdx="0" presStyleCnt="0"/>
      <dgm:spPr/>
      <dgm:t>
        <a:bodyPr/>
        <a:lstStyle/>
        <a:p>
          <a:endParaRPr lang="en-US"/>
        </a:p>
      </dgm:t>
    </dgm:pt>
    <dgm:pt modelId="{3F4A4B13-84CA-49D4-AD5C-BEDDA50D8DBF}" type="pres">
      <dgm:prSet presAssocID="{EAA7280D-AD70-4F7A-8195-67B94C7C9612}" presName="compNode" presStyleCnt="0"/>
      <dgm:spPr/>
    </dgm:pt>
    <dgm:pt modelId="{9617C473-D31C-464F-A241-5BD0FA13FD3F}" type="pres">
      <dgm:prSet presAssocID="{EAA7280D-AD70-4F7A-8195-67B94C7C9612}" presName="iconBgRect" presStyleLbl="bgShp" presStyleIdx="3" presStyleCnt="4"/>
      <dgm:spPr/>
    </dgm:pt>
    <dgm:pt modelId="{B2242E6B-D46A-4F19-AB68-3F61F6482AB0}" type="pres">
      <dgm:prSet presAssocID="{EAA7280D-AD70-4F7A-8195-67B94C7C9612}"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t>
        <a:bodyPr/>
        <a:lstStyle/>
        <a:p>
          <a:endParaRPr lang="en-US"/>
        </a:p>
      </dgm:t>
      <dgm:extLst>
        <a:ext uri="{E40237B7-FDA0-4F09-8148-C483321AD2D9}">
          <dgm14:cNvPr xmlns:dgm14="http://schemas.microsoft.com/office/drawing/2010/diagram" id="0" name="" descr="Users"/>
        </a:ext>
      </dgm:extLst>
    </dgm:pt>
    <dgm:pt modelId="{3FB6F7B5-F91A-462E-962D-FDBDA6DDDCE5}" type="pres">
      <dgm:prSet presAssocID="{EAA7280D-AD70-4F7A-8195-67B94C7C9612}" presName="spaceRect" presStyleCnt="0"/>
      <dgm:spPr/>
    </dgm:pt>
    <dgm:pt modelId="{EE009DBD-5EF3-4218-97A3-742C38C4A124}" type="pres">
      <dgm:prSet presAssocID="{EAA7280D-AD70-4F7A-8195-67B94C7C9612}" presName="textRect" presStyleLbl="revTx" presStyleIdx="3" presStyleCnt="4">
        <dgm:presLayoutVars>
          <dgm:chMax val="1"/>
          <dgm:chPref val="1"/>
        </dgm:presLayoutVars>
      </dgm:prSet>
      <dgm:spPr/>
      <dgm:t>
        <a:bodyPr/>
        <a:lstStyle/>
        <a:p>
          <a:endParaRPr lang="en-US"/>
        </a:p>
      </dgm:t>
    </dgm:pt>
  </dgm:ptLst>
  <dgm:cxnLst>
    <dgm:cxn modelId="{31304DBA-B25A-4641-9327-5EE2F45938E9}" type="presOf" srcId="{EAA7280D-AD70-4F7A-8195-67B94C7C9612}" destId="{EE009DBD-5EF3-4218-97A3-742C38C4A124}" srcOrd="0" destOrd="0" presId="urn:microsoft.com/office/officeart/2018/2/layout/IconCircleList"/>
    <dgm:cxn modelId="{59BA85EF-56D3-433D-97E9-C85E68897052}" type="presOf" srcId="{19A92282-E2A5-4B71-B564-92F182797B9C}" destId="{F14AACDD-1DBD-4728-91DE-B3AA0DEA7DAA}" srcOrd="0" destOrd="0" presId="urn:microsoft.com/office/officeart/2018/2/layout/IconCircleList"/>
    <dgm:cxn modelId="{D1745C71-FD02-4AA7-B771-BE0D1E9A0BD0}" type="presOf" srcId="{ECC01899-B9C5-4E02-8674-321D1BB8DCFD}" destId="{FA7ECD64-40EC-46FD-8FE8-FF0862CDDE68}" srcOrd="0" destOrd="0" presId="urn:microsoft.com/office/officeart/2018/2/layout/IconCircleList"/>
    <dgm:cxn modelId="{7C832E0F-750A-4664-9B71-5B80E26E0F68}" type="presOf" srcId="{55AA8115-92BC-4B84-8331-C972C8D8E394}" destId="{045918C9-9678-470C-B35E-2C223370E753}" srcOrd="0" destOrd="0" presId="urn:microsoft.com/office/officeart/2018/2/layout/IconCircleList"/>
    <dgm:cxn modelId="{42AD612C-CE86-4343-B168-CB1957209CE7}" srcId="{19A92282-E2A5-4B71-B564-92F182797B9C}" destId="{3F366C8E-2E98-4D3C-B84F-96BA6E11CB17}" srcOrd="1" destOrd="0" parTransId="{115AC5C5-99FE-4403-B71F-EC5F973D4F22}" sibTransId="{55AA8115-92BC-4B84-8331-C972C8D8E394}"/>
    <dgm:cxn modelId="{481F8CC1-B422-4A38-959D-A52EA204F93C}" srcId="{19A92282-E2A5-4B71-B564-92F182797B9C}" destId="{EAA7280D-AD70-4F7A-8195-67B94C7C9612}" srcOrd="3" destOrd="0" parTransId="{FC52B63E-C412-4EA9-9FB6-04745EA986CD}" sibTransId="{D44ABE80-9974-43EE-A5F9-AFA350BB915D}"/>
    <dgm:cxn modelId="{F595A27C-87EF-4B62-B8A0-ED8754BAB2D4}" type="presOf" srcId="{BE3887A7-3435-45E1-84EC-EEF2B80696BB}" destId="{FAD62956-1909-4820-ADED-DA1395EDD21C}" srcOrd="0" destOrd="0" presId="urn:microsoft.com/office/officeart/2018/2/layout/IconCircleList"/>
    <dgm:cxn modelId="{8F8F5A31-26C8-491F-BDEA-66D3F5AD3564}" srcId="{19A92282-E2A5-4B71-B564-92F182797B9C}" destId="{BE3887A7-3435-45E1-84EC-EEF2B80696BB}" srcOrd="0" destOrd="0" parTransId="{1BF5FE19-8984-4597-90F5-D7AFB9BB6598}" sibTransId="{ECC01899-B9C5-4E02-8674-321D1BB8DCFD}"/>
    <dgm:cxn modelId="{9B3FE58D-0AD4-412A-AF89-5885DCB2B856}" type="presOf" srcId="{0B0C3B05-E733-4E86-9251-F73E1C664C41}" destId="{00CF86BF-796F-4538-9273-F80ECBD40016}" srcOrd="0" destOrd="0" presId="urn:microsoft.com/office/officeart/2018/2/layout/IconCircleList"/>
    <dgm:cxn modelId="{3849DAC5-E19A-492C-9E06-0B58CB3F5C13}" srcId="{19A92282-E2A5-4B71-B564-92F182797B9C}" destId="{0B0C3B05-E733-4E86-9251-F73E1C664C41}" srcOrd="2" destOrd="0" parTransId="{33C27755-8636-4665-8919-A0FDB0AA3323}" sibTransId="{4D56F47B-FA4F-4254-AEC2-F2E219CB0224}"/>
    <dgm:cxn modelId="{E72CB5DE-4D20-47CB-A8AA-11076362B078}" type="presOf" srcId="{4D56F47B-FA4F-4254-AEC2-F2E219CB0224}" destId="{101C96A1-D7D2-4ADD-9555-A7593A13C3B5}" srcOrd="0" destOrd="0" presId="urn:microsoft.com/office/officeart/2018/2/layout/IconCircleList"/>
    <dgm:cxn modelId="{200BE91C-651F-48B2-AE38-8623EA5C3435}" type="presOf" srcId="{3F366C8E-2E98-4D3C-B84F-96BA6E11CB17}" destId="{77156FB2-7BBC-4A17-B405-3FECC3E199E8}" srcOrd="0" destOrd="0" presId="urn:microsoft.com/office/officeart/2018/2/layout/IconCircleList"/>
    <dgm:cxn modelId="{7EE624E3-BD97-482E-AE38-BF2F8F89F26E}" type="presParOf" srcId="{F14AACDD-1DBD-4728-91DE-B3AA0DEA7DAA}" destId="{D5C39FC8-47DC-4721-A012-744BCAE3FC1C}" srcOrd="0" destOrd="0" presId="urn:microsoft.com/office/officeart/2018/2/layout/IconCircleList"/>
    <dgm:cxn modelId="{5D7C0B0E-866C-4D72-8F06-9087945CE995}" type="presParOf" srcId="{D5C39FC8-47DC-4721-A012-744BCAE3FC1C}" destId="{60FF8425-3DDF-4798-8900-A8520DBBED17}" srcOrd="0" destOrd="0" presId="urn:microsoft.com/office/officeart/2018/2/layout/IconCircleList"/>
    <dgm:cxn modelId="{C9BDA486-4B40-41D8-B946-A397F8C9CA62}" type="presParOf" srcId="{60FF8425-3DDF-4798-8900-A8520DBBED17}" destId="{14543272-2078-4C05-BAC3-2558DEC55F2B}" srcOrd="0" destOrd="0" presId="urn:microsoft.com/office/officeart/2018/2/layout/IconCircleList"/>
    <dgm:cxn modelId="{032028A8-841B-436B-AD06-E2589D4C1E80}" type="presParOf" srcId="{60FF8425-3DDF-4798-8900-A8520DBBED17}" destId="{40530C22-9E05-45C2-AD2F-3EA4206B8155}" srcOrd="1" destOrd="0" presId="urn:microsoft.com/office/officeart/2018/2/layout/IconCircleList"/>
    <dgm:cxn modelId="{C5BC084E-6715-42C7-9326-B344F45DC436}" type="presParOf" srcId="{60FF8425-3DDF-4798-8900-A8520DBBED17}" destId="{294B1069-2ECC-4715-A711-CF6EF5C6D77E}" srcOrd="2" destOrd="0" presId="urn:microsoft.com/office/officeart/2018/2/layout/IconCircleList"/>
    <dgm:cxn modelId="{A5881F6F-1515-4AC5-8F04-4FB2C16F7D47}" type="presParOf" srcId="{60FF8425-3DDF-4798-8900-A8520DBBED17}" destId="{FAD62956-1909-4820-ADED-DA1395EDD21C}" srcOrd="3" destOrd="0" presId="urn:microsoft.com/office/officeart/2018/2/layout/IconCircleList"/>
    <dgm:cxn modelId="{15EFEADF-CC0D-4CFD-B987-1F39BBD0503A}" type="presParOf" srcId="{D5C39FC8-47DC-4721-A012-744BCAE3FC1C}" destId="{FA7ECD64-40EC-46FD-8FE8-FF0862CDDE68}" srcOrd="1" destOrd="0" presId="urn:microsoft.com/office/officeart/2018/2/layout/IconCircleList"/>
    <dgm:cxn modelId="{7DB923FC-8C0D-450C-AFFB-6D6D036CD35F}" type="presParOf" srcId="{D5C39FC8-47DC-4721-A012-744BCAE3FC1C}" destId="{65AA9D72-3417-4539-815A-7E15F9EDA1F9}" srcOrd="2" destOrd="0" presId="urn:microsoft.com/office/officeart/2018/2/layout/IconCircleList"/>
    <dgm:cxn modelId="{DE38E49B-B72A-44DD-9A0E-8FEBAC0B4C24}" type="presParOf" srcId="{65AA9D72-3417-4539-815A-7E15F9EDA1F9}" destId="{AA4ACF0D-CBEC-434D-B7D7-8579E4D20E5A}" srcOrd="0" destOrd="0" presId="urn:microsoft.com/office/officeart/2018/2/layout/IconCircleList"/>
    <dgm:cxn modelId="{A95F4344-BA7E-4486-8DB1-193837B02D54}" type="presParOf" srcId="{65AA9D72-3417-4539-815A-7E15F9EDA1F9}" destId="{19BA025C-84D7-4D9F-B946-47477C5B7D18}" srcOrd="1" destOrd="0" presId="urn:microsoft.com/office/officeart/2018/2/layout/IconCircleList"/>
    <dgm:cxn modelId="{1734F8B6-C511-4C96-A6DF-4B24DA0C86CE}" type="presParOf" srcId="{65AA9D72-3417-4539-815A-7E15F9EDA1F9}" destId="{741E26F1-B883-43B7-8E8E-2A2E0A1F8DD8}" srcOrd="2" destOrd="0" presId="urn:microsoft.com/office/officeart/2018/2/layout/IconCircleList"/>
    <dgm:cxn modelId="{21B884D7-0B2F-45B5-899C-6B4DBB5E82C4}" type="presParOf" srcId="{65AA9D72-3417-4539-815A-7E15F9EDA1F9}" destId="{77156FB2-7BBC-4A17-B405-3FECC3E199E8}" srcOrd="3" destOrd="0" presId="urn:microsoft.com/office/officeart/2018/2/layout/IconCircleList"/>
    <dgm:cxn modelId="{F3133881-72BE-46AC-A24A-88B80B0A32FC}" type="presParOf" srcId="{D5C39FC8-47DC-4721-A012-744BCAE3FC1C}" destId="{045918C9-9678-470C-B35E-2C223370E753}" srcOrd="3" destOrd="0" presId="urn:microsoft.com/office/officeart/2018/2/layout/IconCircleList"/>
    <dgm:cxn modelId="{5034FB69-1DB3-49D0-BC45-03A308025D08}" type="presParOf" srcId="{D5C39FC8-47DC-4721-A012-744BCAE3FC1C}" destId="{3BD18936-7283-413D-9124-54C3FEFD73A8}" srcOrd="4" destOrd="0" presId="urn:microsoft.com/office/officeart/2018/2/layout/IconCircleList"/>
    <dgm:cxn modelId="{8D640F64-1907-41AB-AE0F-4F61B474898A}" type="presParOf" srcId="{3BD18936-7283-413D-9124-54C3FEFD73A8}" destId="{3539A03D-AF4C-41A3-BD11-412357660B03}" srcOrd="0" destOrd="0" presId="urn:microsoft.com/office/officeart/2018/2/layout/IconCircleList"/>
    <dgm:cxn modelId="{CFEBD164-41A4-421A-BDCE-50F28162A304}" type="presParOf" srcId="{3BD18936-7283-413D-9124-54C3FEFD73A8}" destId="{95DCE963-E425-49D2-A16E-B9A9D9263103}" srcOrd="1" destOrd="0" presId="urn:microsoft.com/office/officeart/2018/2/layout/IconCircleList"/>
    <dgm:cxn modelId="{253A6771-DE68-4DC7-90FC-3AF3998E7E9E}" type="presParOf" srcId="{3BD18936-7283-413D-9124-54C3FEFD73A8}" destId="{4F97A8DB-8699-4F35-9F79-CF70F3C85CAD}" srcOrd="2" destOrd="0" presId="urn:microsoft.com/office/officeart/2018/2/layout/IconCircleList"/>
    <dgm:cxn modelId="{46A5402B-F9A3-4313-91D6-96118A8AF8ED}" type="presParOf" srcId="{3BD18936-7283-413D-9124-54C3FEFD73A8}" destId="{00CF86BF-796F-4538-9273-F80ECBD40016}" srcOrd="3" destOrd="0" presId="urn:microsoft.com/office/officeart/2018/2/layout/IconCircleList"/>
    <dgm:cxn modelId="{8AA24B56-EFA6-44A4-BB23-942282E34101}" type="presParOf" srcId="{D5C39FC8-47DC-4721-A012-744BCAE3FC1C}" destId="{101C96A1-D7D2-4ADD-9555-A7593A13C3B5}" srcOrd="5" destOrd="0" presId="urn:microsoft.com/office/officeart/2018/2/layout/IconCircleList"/>
    <dgm:cxn modelId="{D1090523-D1EE-49A6-9F8A-6ACC4F292E3C}" type="presParOf" srcId="{D5C39FC8-47DC-4721-A012-744BCAE3FC1C}" destId="{3F4A4B13-84CA-49D4-AD5C-BEDDA50D8DBF}" srcOrd="6" destOrd="0" presId="urn:microsoft.com/office/officeart/2018/2/layout/IconCircleList"/>
    <dgm:cxn modelId="{B9DEA18C-86E6-446E-BD6A-8BB1478E2EC3}" type="presParOf" srcId="{3F4A4B13-84CA-49D4-AD5C-BEDDA50D8DBF}" destId="{9617C473-D31C-464F-A241-5BD0FA13FD3F}" srcOrd="0" destOrd="0" presId="urn:microsoft.com/office/officeart/2018/2/layout/IconCircleList"/>
    <dgm:cxn modelId="{6EAC243C-13AA-47B1-9892-FA4538863132}" type="presParOf" srcId="{3F4A4B13-84CA-49D4-AD5C-BEDDA50D8DBF}" destId="{B2242E6B-D46A-4F19-AB68-3F61F6482AB0}" srcOrd="1" destOrd="0" presId="urn:microsoft.com/office/officeart/2018/2/layout/IconCircleList"/>
    <dgm:cxn modelId="{B1956199-A5CE-4B4A-9974-07A854623391}" type="presParOf" srcId="{3F4A4B13-84CA-49D4-AD5C-BEDDA50D8DBF}" destId="{3FB6F7B5-F91A-462E-962D-FDBDA6DDDCE5}" srcOrd="2" destOrd="0" presId="urn:microsoft.com/office/officeart/2018/2/layout/IconCircleList"/>
    <dgm:cxn modelId="{F9B34614-985C-4748-BCE0-538A68AD59A9}" type="presParOf" srcId="{3F4A4B13-84CA-49D4-AD5C-BEDDA50D8DBF}" destId="{EE009DBD-5EF3-4218-97A3-742C38C4A124}"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628A1C-5310-46A9-87AB-E4E9B865018E}"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5ED74831-5236-4A3C-A7E4-55EB5A457B2D}">
      <dgm:prSet/>
      <dgm:spPr/>
      <dgm:t>
        <a:bodyPr/>
        <a:lstStyle/>
        <a:p>
          <a:r>
            <a:rPr lang="en-GB"/>
            <a:t>If you have a concern or news you want to share:</a:t>
          </a:r>
          <a:endParaRPr lang="en-US"/>
        </a:p>
      </dgm:t>
    </dgm:pt>
    <dgm:pt modelId="{4004C10A-21A9-41CF-A21F-F195D2B9C9A9}" type="parTrans" cxnId="{37124086-4725-47AA-9BCE-0BE520641698}">
      <dgm:prSet/>
      <dgm:spPr/>
      <dgm:t>
        <a:bodyPr/>
        <a:lstStyle/>
        <a:p>
          <a:endParaRPr lang="en-US"/>
        </a:p>
      </dgm:t>
    </dgm:pt>
    <dgm:pt modelId="{79D48578-3F01-4EE9-9698-F623295EAD0E}" type="sibTrans" cxnId="{37124086-4725-47AA-9BCE-0BE520641698}">
      <dgm:prSet/>
      <dgm:spPr/>
      <dgm:t>
        <a:bodyPr/>
        <a:lstStyle/>
        <a:p>
          <a:endParaRPr lang="en-US"/>
        </a:p>
      </dgm:t>
    </dgm:pt>
    <dgm:pt modelId="{0E0F8F74-9013-4C2A-A3BA-D1A17692FDD2}">
      <dgm:prSet/>
      <dgm:spPr/>
      <dgm:t>
        <a:bodyPr/>
        <a:lstStyle/>
        <a:p>
          <a:r>
            <a:rPr lang="en-GB"/>
            <a:t>-We are here to help: In the first instance, </a:t>
          </a:r>
          <a:r>
            <a:rPr lang="en-GB" b="1" u="sng"/>
            <a:t>always discuss your child or your concerns with their class teacher. </a:t>
          </a:r>
          <a:r>
            <a:rPr lang="en-GB"/>
            <a:t>If you need more than a quick chat, please book an appointment via the school office.</a:t>
          </a:r>
          <a:endParaRPr lang="en-US"/>
        </a:p>
      </dgm:t>
    </dgm:pt>
    <dgm:pt modelId="{66F767AA-B6A4-4502-A525-8995C6BD43CF}" type="parTrans" cxnId="{76FED380-1CB5-433C-AF73-A2DC5D0715B3}">
      <dgm:prSet/>
      <dgm:spPr/>
      <dgm:t>
        <a:bodyPr/>
        <a:lstStyle/>
        <a:p>
          <a:endParaRPr lang="en-US"/>
        </a:p>
      </dgm:t>
    </dgm:pt>
    <dgm:pt modelId="{BAD63D9E-DA55-46CC-BD48-A6295A5D485C}" type="sibTrans" cxnId="{76FED380-1CB5-433C-AF73-A2DC5D0715B3}">
      <dgm:prSet/>
      <dgm:spPr/>
      <dgm:t>
        <a:bodyPr/>
        <a:lstStyle/>
        <a:p>
          <a:endParaRPr lang="en-US"/>
        </a:p>
      </dgm:t>
    </dgm:pt>
    <dgm:pt modelId="{782F6C18-4DA3-41C1-B817-4AC3F1CE5BE0}">
      <dgm:prSet/>
      <dgm:spPr/>
      <dgm:t>
        <a:bodyPr/>
        <a:lstStyle/>
        <a:p>
          <a:r>
            <a:rPr lang="en-GB"/>
            <a:t>-</a:t>
          </a:r>
          <a:r>
            <a:rPr lang="en-GB" b="1"/>
            <a:t>Following meeting with your child’s teache</a:t>
          </a:r>
          <a:r>
            <a:rPr lang="en-GB"/>
            <a:t>r, if you feel you need to seek further support. Our </a:t>
          </a:r>
          <a:r>
            <a:rPr lang="en-GB" b="1" u="sng"/>
            <a:t>Headteacher, Mrs Hillman </a:t>
          </a:r>
          <a:r>
            <a:rPr lang="en-GB"/>
            <a:t>is available to support parents too. Please arrange a meeting with her if you feel further support is needed </a:t>
          </a:r>
          <a:endParaRPr lang="en-US"/>
        </a:p>
      </dgm:t>
    </dgm:pt>
    <dgm:pt modelId="{3C0E35FF-5F44-41C2-A3BF-B414CF66B837}" type="parTrans" cxnId="{CB4D88D4-B1AB-47AB-845F-7963F4D49226}">
      <dgm:prSet/>
      <dgm:spPr/>
      <dgm:t>
        <a:bodyPr/>
        <a:lstStyle/>
        <a:p>
          <a:endParaRPr lang="en-US"/>
        </a:p>
      </dgm:t>
    </dgm:pt>
    <dgm:pt modelId="{5E71B832-8CA7-4A9C-B3DA-420A41871B30}" type="sibTrans" cxnId="{CB4D88D4-B1AB-47AB-845F-7963F4D49226}">
      <dgm:prSet/>
      <dgm:spPr/>
      <dgm:t>
        <a:bodyPr/>
        <a:lstStyle/>
        <a:p>
          <a:endParaRPr lang="en-US"/>
        </a:p>
      </dgm:t>
    </dgm:pt>
    <dgm:pt modelId="{D039CDBD-7A41-4234-A726-CDC94BF927D1}">
      <dgm:prSet/>
      <dgm:spPr/>
      <dgm:t>
        <a:bodyPr/>
        <a:lstStyle/>
        <a:p>
          <a:r>
            <a:rPr lang="en-GB"/>
            <a:t>-If parents have a concern about special educational learning, first speak to your class teacher, and then our </a:t>
          </a:r>
          <a:r>
            <a:rPr lang="en-GB" b="1" u="sng"/>
            <a:t>SENCO and Inclusion Manager,  Mrs Rees.</a:t>
          </a:r>
          <a:endParaRPr lang="en-US"/>
        </a:p>
      </dgm:t>
    </dgm:pt>
    <dgm:pt modelId="{8BB1A29B-6AFB-4461-91A5-4FBF7BC019EB}" type="parTrans" cxnId="{2ED75E85-03ED-489D-8369-FF6CD658BF9B}">
      <dgm:prSet/>
      <dgm:spPr/>
      <dgm:t>
        <a:bodyPr/>
        <a:lstStyle/>
        <a:p>
          <a:endParaRPr lang="en-US"/>
        </a:p>
      </dgm:t>
    </dgm:pt>
    <dgm:pt modelId="{CE9FAD76-543A-4B6E-B63E-328942D95CFB}" type="sibTrans" cxnId="{2ED75E85-03ED-489D-8369-FF6CD658BF9B}">
      <dgm:prSet/>
      <dgm:spPr/>
      <dgm:t>
        <a:bodyPr/>
        <a:lstStyle/>
        <a:p>
          <a:endParaRPr lang="en-US"/>
        </a:p>
      </dgm:t>
    </dgm:pt>
    <dgm:pt modelId="{BC2D760D-97A1-4835-BDFC-26E49C5E5E24}">
      <dgm:prSet/>
      <dgm:spPr/>
      <dgm:t>
        <a:bodyPr/>
        <a:lstStyle/>
        <a:p>
          <a:r>
            <a:rPr lang="en-GB" b="1"/>
            <a:t>-Further support can be sought from governors after these meetings if needed.</a:t>
          </a:r>
          <a:endParaRPr lang="en-US"/>
        </a:p>
      </dgm:t>
    </dgm:pt>
    <dgm:pt modelId="{5C5163E7-8435-4B53-8383-E07DC4D76E78}" type="parTrans" cxnId="{A2528654-E01F-44A0-AD7C-DC097F0B1594}">
      <dgm:prSet/>
      <dgm:spPr/>
      <dgm:t>
        <a:bodyPr/>
        <a:lstStyle/>
        <a:p>
          <a:endParaRPr lang="en-US"/>
        </a:p>
      </dgm:t>
    </dgm:pt>
    <dgm:pt modelId="{298DC868-34A8-4798-BB01-1675B429FBE0}" type="sibTrans" cxnId="{A2528654-E01F-44A0-AD7C-DC097F0B1594}">
      <dgm:prSet/>
      <dgm:spPr/>
      <dgm:t>
        <a:bodyPr/>
        <a:lstStyle/>
        <a:p>
          <a:endParaRPr lang="en-US"/>
        </a:p>
      </dgm:t>
    </dgm:pt>
    <dgm:pt modelId="{F5D803D5-85B0-44C8-886F-F6F871011551}" type="pres">
      <dgm:prSet presAssocID="{30628A1C-5310-46A9-87AB-E4E9B865018E}" presName="linear" presStyleCnt="0">
        <dgm:presLayoutVars>
          <dgm:animLvl val="lvl"/>
          <dgm:resizeHandles val="exact"/>
        </dgm:presLayoutVars>
      </dgm:prSet>
      <dgm:spPr/>
      <dgm:t>
        <a:bodyPr/>
        <a:lstStyle/>
        <a:p>
          <a:endParaRPr lang="en-US"/>
        </a:p>
      </dgm:t>
    </dgm:pt>
    <dgm:pt modelId="{1BA23620-72DF-4D91-83ED-CE40E0635B7F}" type="pres">
      <dgm:prSet presAssocID="{5ED74831-5236-4A3C-A7E4-55EB5A457B2D}" presName="parentText" presStyleLbl="node1" presStyleIdx="0" presStyleCnt="5">
        <dgm:presLayoutVars>
          <dgm:chMax val="0"/>
          <dgm:bulletEnabled val="1"/>
        </dgm:presLayoutVars>
      </dgm:prSet>
      <dgm:spPr/>
      <dgm:t>
        <a:bodyPr/>
        <a:lstStyle/>
        <a:p>
          <a:endParaRPr lang="en-US"/>
        </a:p>
      </dgm:t>
    </dgm:pt>
    <dgm:pt modelId="{2385A67F-94B0-4885-A476-C856EB7A37E0}" type="pres">
      <dgm:prSet presAssocID="{79D48578-3F01-4EE9-9698-F623295EAD0E}" presName="spacer" presStyleCnt="0"/>
      <dgm:spPr/>
    </dgm:pt>
    <dgm:pt modelId="{B9EAD983-862D-46D4-9680-099C5680F0EB}" type="pres">
      <dgm:prSet presAssocID="{0E0F8F74-9013-4C2A-A3BA-D1A17692FDD2}" presName="parentText" presStyleLbl="node1" presStyleIdx="1" presStyleCnt="5">
        <dgm:presLayoutVars>
          <dgm:chMax val="0"/>
          <dgm:bulletEnabled val="1"/>
        </dgm:presLayoutVars>
      </dgm:prSet>
      <dgm:spPr/>
      <dgm:t>
        <a:bodyPr/>
        <a:lstStyle/>
        <a:p>
          <a:endParaRPr lang="en-US"/>
        </a:p>
      </dgm:t>
    </dgm:pt>
    <dgm:pt modelId="{30A48A4A-A2EB-44A5-9168-79EDF5A5F39C}" type="pres">
      <dgm:prSet presAssocID="{BAD63D9E-DA55-46CC-BD48-A6295A5D485C}" presName="spacer" presStyleCnt="0"/>
      <dgm:spPr/>
    </dgm:pt>
    <dgm:pt modelId="{27C8227C-51B9-40BD-BE3A-346B72C46B32}" type="pres">
      <dgm:prSet presAssocID="{782F6C18-4DA3-41C1-B817-4AC3F1CE5BE0}" presName="parentText" presStyleLbl="node1" presStyleIdx="2" presStyleCnt="5">
        <dgm:presLayoutVars>
          <dgm:chMax val="0"/>
          <dgm:bulletEnabled val="1"/>
        </dgm:presLayoutVars>
      </dgm:prSet>
      <dgm:spPr/>
      <dgm:t>
        <a:bodyPr/>
        <a:lstStyle/>
        <a:p>
          <a:endParaRPr lang="en-US"/>
        </a:p>
      </dgm:t>
    </dgm:pt>
    <dgm:pt modelId="{BEFF782A-9F83-4519-A001-5C4BFE58C748}" type="pres">
      <dgm:prSet presAssocID="{5E71B832-8CA7-4A9C-B3DA-420A41871B30}" presName="spacer" presStyleCnt="0"/>
      <dgm:spPr/>
    </dgm:pt>
    <dgm:pt modelId="{E5EE4CA1-82CB-495B-9C41-0721F47C710E}" type="pres">
      <dgm:prSet presAssocID="{D039CDBD-7A41-4234-A726-CDC94BF927D1}" presName="parentText" presStyleLbl="node1" presStyleIdx="3" presStyleCnt="5">
        <dgm:presLayoutVars>
          <dgm:chMax val="0"/>
          <dgm:bulletEnabled val="1"/>
        </dgm:presLayoutVars>
      </dgm:prSet>
      <dgm:spPr/>
      <dgm:t>
        <a:bodyPr/>
        <a:lstStyle/>
        <a:p>
          <a:endParaRPr lang="en-US"/>
        </a:p>
      </dgm:t>
    </dgm:pt>
    <dgm:pt modelId="{085DE136-0D4C-42E2-AC4A-4645309B2F65}" type="pres">
      <dgm:prSet presAssocID="{CE9FAD76-543A-4B6E-B63E-328942D95CFB}" presName="spacer" presStyleCnt="0"/>
      <dgm:spPr/>
    </dgm:pt>
    <dgm:pt modelId="{F8284778-8A5D-4ADE-97CE-3B5FA929179A}" type="pres">
      <dgm:prSet presAssocID="{BC2D760D-97A1-4835-BDFC-26E49C5E5E24}" presName="parentText" presStyleLbl="node1" presStyleIdx="4" presStyleCnt="5">
        <dgm:presLayoutVars>
          <dgm:chMax val="0"/>
          <dgm:bulletEnabled val="1"/>
        </dgm:presLayoutVars>
      </dgm:prSet>
      <dgm:spPr/>
      <dgm:t>
        <a:bodyPr/>
        <a:lstStyle/>
        <a:p>
          <a:endParaRPr lang="en-US"/>
        </a:p>
      </dgm:t>
    </dgm:pt>
  </dgm:ptLst>
  <dgm:cxnLst>
    <dgm:cxn modelId="{CB4D88D4-B1AB-47AB-845F-7963F4D49226}" srcId="{30628A1C-5310-46A9-87AB-E4E9B865018E}" destId="{782F6C18-4DA3-41C1-B817-4AC3F1CE5BE0}" srcOrd="2" destOrd="0" parTransId="{3C0E35FF-5F44-41C2-A3BF-B414CF66B837}" sibTransId="{5E71B832-8CA7-4A9C-B3DA-420A41871B30}"/>
    <dgm:cxn modelId="{6BEAC610-4693-4878-80BD-6160742EF906}" type="presOf" srcId="{5ED74831-5236-4A3C-A7E4-55EB5A457B2D}" destId="{1BA23620-72DF-4D91-83ED-CE40E0635B7F}" srcOrd="0" destOrd="0" presId="urn:microsoft.com/office/officeart/2005/8/layout/vList2"/>
    <dgm:cxn modelId="{0F4D62B7-325D-43D9-9988-3B47DBE290B4}" type="presOf" srcId="{BC2D760D-97A1-4835-BDFC-26E49C5E5E24}" destId="{F8284778-8A5D-4ADE-97CE-3B5FA929179A}" srcOrd="0" destOrd="0" presId="urn:microsoft.com/office/officeart/2005/8/layout/vList2"/>
    <dgm:cxn modelId="{D68DDC58-F1D7-4FD0-8747-DC8257F8B536}" type="presOf" srcId="{0E0F8F74-9013-4C2A-A3BA-D1A17692FDD2}" destId="{B9EAD983-862D-46D4-9680-099C5680F0EB}" srcOrd="0" destOrd="0" presId="urn:microsoft.com/office/officeart/2005/8/layout/vList2"/>
    <dgm:cxn modelId="{2ED75E85-03ED-489D-8369-FF6CD658BF9B}" srcId="{30628A1C-5310-46A9-87AB-E4E9B865018E}" destId="{D039CDBD-7A41-4234-A726-CDC94BF927D1}" srcOrd="3" destOrd="0" parTransId="{8BB1A29B-6AFB-4461-91A5-4FBF7BC019EB}" sibTransId="{CE9FAD76-543A-4B6E-B63E-328942D95CFB}"/>
    <dgm:cxn modelId="{A2528654-E01F-44A0-AD7C-DC097F0B1594}" srcId="{30628A1C-5310-46A9-87AB-E4E9B865018E}" destId="{BC2D760D-97A1-4835-BDFC-26E49C5E5E24}" srcOrd="4" destOrd="0" parTransId="{5C5163E7-8435-4B53-8383-E07DC4D76E78}" sibTransId="{298DC868-34A8-4798-BB01-1675B429FBE0}"/>
    <dgm:cxn modelId="{3744CAEF-059F-45EC-A54F-117CB42C56E5}" type="presOf" srcId="{D039CDBD-7A41-4234-A726-CDC94BF927D1}" destId="{E5EE4CA1-82CB-495B-9C41-0721F47C710E}" srcOrd="0" destOrd="0" presId="urn:microsoft.com/office/officeart/2005/8/layout/vList2"/>
    <dgm:cxn modelId="{A3C60211-4D3A-4667-BEA5-147DFB1CCCF2}" type="presOf" srcId="{782F6C18-4DA3-41C1-B817-4AC3F1CE5BE0}" destId="{27C8227C-51B9-40BD-BE3A-346B72C46B32}" srcOrd="0" destOrd="0" presId="urn:microsoft.com/office/officeart/2005/8/layout/vList2"/>
    <dgm:cxn modelId="{37124086-4725-47AA-9BCE-0BE520641698}" srcId="{30628A1C-5310-46A9-87AB-E4E9B865018E}" destId="{5ED74831-5236-4A3C-A7E4-55EB5A457B2D}" srcOrd="0" destOrd="0" parTransId="{4004C10A-21A9-41CF-A21F-F195D2B9C9A9}" sibTransId="{79D48578-3F01-4EE9-9698-F623295EAD0E}"/>
    <dgm:cxn modelId="{B45AF308-E37E-4087-A4DE-C911D21CCB01}" type="presOf" srcId="{30628A1C-5310-46A9-87AB-E4E9B865018E}" destId="{F5D803D5-85B0-44C8-886F-F6F871011551}" srcOrd="0" destOrd="0" presId="urn:microsoft.com/office/officeart/2005/8/layout/vList2"/>
    <dgm:cxn modelId="{76FED380-1CB5-433C-AF73-A2DC5D0715B3}" srcId="{30628A1C-5310-46A9-87AB-E4E9B865018E}" destId="{0E0F8F74-9013-4C2A-A3BA-D1A17692FDD2}" srcOrd="1" destOrd="0" parTransId="{66F767AA-B6A4-4502-A525-8995C6BD43CF}" sibTransId="{BAD63D9E-DA55-46CC-BD48-A6295A5D485C}"/>
    <dgm:cxn modelId="{F7B444F7-85D7-4F79-902C-664E19C2F124}" type="presParOf" srcId="{F5D803D5-85B0-44C8-886F-F6F871011551}" destId="{1BA23620-72DF-4D91-83ED-CE40E0635B7F}" srcOrd="0" destOrd="0" presId="urn:microsoft.com/office/officeart/2005/8/layout/vList2"/>
    <dgm:cxn modelId="{B32AEEA7-6A1F-45B8-9363-DBE2C61E1AA7}" type="presParOf" srcId="{F5D803D5-85B0-44C8-886F-F6F871011551}" destId="{2385A67F-94B0-4885-A476-C856EB7A37E0}" srcOrd="1" destOrd="0" presId="urn:microsoft.com/office/officeart/2005/8/layout/vList2"/>
    <dgm:cxn modelId="{5881ABC9-0661-4832-BEBB-385100AC73F8}" type="presParOf" srcId="{F5D803D5-85B0-44C8-886F-F6F871011551}" destId="{B9EAD983-862D-46D4-9680-099C5680F0EB}" srcOrd="2" destOrd="0" presId="urn:microsoft.com/office/officeart/2005/8/layout/vList2"/>
    <dgm:cxn modelId="{43EA2B24-331C-4D20-BA1A-292E173A0956}" type="presParOf" srcId="{F5D803D5-85B0-44C8-886F-F6F871011551}" destId="{30A48A4A-A2EB-44A5-9168-79EDF5A5F39C}" srcOrd="3" destOrd="0" presId="urn:microsoft.com/office/officeart/2005/8/layout/vList2"/>
    <dgm:cxn modelId="{6CE99FED-6AF6-45A8-81DB-16A5256FE5D7}" type="presParOf" srcId="{F5D803D5-85B0-44C8-886F-F6F871011551}" destId="{27C8227C-51B9-40BD-BE3A-346B72C46B32}" srcOrd="4" destOrd="0" presId="urn:microsoft.com/office/officeart/2005/8/layout/vList2"/>
    <dgm:cxn modelId="{69903CF0-EB98-482D-BC09-843379F6FC30}" type="presParOf" srcId="{F5D803D5-85B0-44C8-886F-F6F871011551}" destId="{BEFF782A-9F83-4519-A001-5C4BFE58C748}" srcOrd="5" destOrd="0" presId="urn:microsoft.com/office/officeart/2005/8/layout/vList2"/>
    <dgm:cxn modelId="{CD3A8103-EEB2-41CE-B6D9-EF809070A8FD}" type="presParOf" srcId="{F5D803D5-85B0-44C8-886F-F6F871011551}" destId="{E5EE4CA1-82CB-495B-9C41-0721F47C710E}" srcOrd="6" destOrd="0" presId="urn:microsoft.com/office/officeart/2005/8/layout/vList2"/>
    <dgm:cxn modelId="{C98C47B6-CEF9-45CD-B7C4-CB3E914B7664}" type="presParOf" srcId="{F5D803D5-85B0-44C8-886F-F6F871011551}" destId="{085DE136-0D4C-42E2-AC4A-4645309B2F65}" srcOrd="7" destOrd="0" presId="urn:microsoft.com/office/officeart/2005/8/layout/vList2"/>
    <dgm:cxn modelId="{72274108-1069-4B7C-9933-39977CCEDD94}" type="presParOf" srcId="{F5D803D5-85B0-44C8-886F-F6F871011551}" destId="{F8284778-8A5D-4ADE-97CE-3B5FA929179A}"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543272-2078-4C05-BAC3-2558DEC55F2B}">
      <dsp:nvSpPr>
        <dsp:cNvPr id="0" name=""/>
        <dsp:cNvSpPr/>
      </dsp:nvSpPr>
      <dsp:spPr>
        <a:xfrm>
          <a:off x="18535" y="659889"/>
          <a:ext cx="1080124" cy="1080124"/>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530C22-9E05-45C2-AD2F-3EA4206B8155}">
      <dsp:nvSpPr>
        <dsp:cNvPr id="0" name=""/>
        <dsp:cNvSpPr/>
      </dsp:nvSpPr>
      <dsp:spPr>
        <a:xfrm>
          <a:off x="245361" y="886715"/>
          <a:ext cx="626472" cy="626472"/>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AD62956-1909-4820-ADED-DA1395EDD21C}">
      <dsp:nvSpPr>
        <dsp:cNvPr id="0" name=""/>
        <dsp:cNvSpPr/>
      </dsp:nvSpPr>
      <dsp:spPr>
        <a:xfrm>
          <a:off x="1330115" y="659889"/>
          <a:ext cx="2546008" cy="10801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844550">
            <a:lnSpc>
              <a:spcPct val="90000"/>
            </a:lnSpc>
            <a:spcBef>
              <a:spcPct val="0"/>
            </a:spcBef>
            <a:spcAft>
              <a:spcPct val="35000"/>
            </a:spcAft>
          </a:pPr>
          <a:r>
            <a:rPr lang="en-US" sz="1900" kern="1200"/>
            <a:t>Last year we changed our curriculum from a 'topic' based to 'skills based' curriculum</a:t>
          </a:r>
        </a:p>
      </dsp:txBody>
      <dsp:txXfrm>
        <a:off x="1330115" y="659889"/>
        <a:ext cx="2546008" cy="1080124"/>
      </dsp:txXfrm>
    </dsp:sp>
    <dsp:sp modelId="{AA4ACF0D-CBEC-434D-B7D7-8579E4D20E5A}">
      <dsp:nvSpPr>
        <dsp:cNvPr id="0" name=""/>
        <dsp:cNvSpPr/>
      </dsp:nvSpPr>
      <dsp:spPr>
        <a:xfrm>
          <a:off x="4319746" y="659889"/>
          <a:ext cx="1080124" cy="1080124"/>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BA025C-84D7-4D9F-B946-47477C5B7D18}">
      <dsp:nvSpPr>
        <dsp:cNvPr id="0" name=""/>
        <dsp:cNvSpPr/>
      </dsp:nvSpPr>
      <dsp:spPr>
        <a:xfrm>
          <a:off x="4546573" y="886715"/>
          <a:ext cx="626472" cy="626472"/>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7156FB2-7BBC-4A17-B405-3FECC3E199E8}">
      <dsp:nvSpPr>
        <dsp:cNvPr id="0" name=""/>
        <dsp:cNvSpPr/>
      </dsp:nvSpPr>
      <dsp:spPr>
        <a:xfrm>
          <a:off x="5631327" y="659889"/>
          <a:ext cx="2546008" cy="10801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844550">
            <a:lnSpc>
              <a:spcPct val="90000"/>
            </a:lnSpc>
            <a:spcBef>
              <a:spcPct val="0"/>
            </a:spcBef>
            <a:spcAft>
              <a:spcPct val="35000"/>
            </a:spcAft>
          </a:pPr>
          <a:r>
            <a:rPr lang="en-US" sz="1900" kern="1200"/>
            <a:t>We have selected fabulous schemes to support our teaching in each subject</a:t>
          </a:r>
        </a:p>
      </dsp:txBody>
      <dsp:txXfrm>
        <a:off x="5631327" y="659889"/>
        <a:ext cx="2546008" cy="1080124"/>
      </dsp:txXfrm>
    </dsp:sp>
    <dsp:sp modelId="{3539A03D-AF4C-41A3-BD11-412357660B03}">
      <dsp:nvSpPr>
        <dsp:cNvPr id="0" name=""/>
        <dsp:cNvSpPr/>
      </dsp:nvSpPr>
      <dsp:spPr>
        <a:xfrm>
          <a:off x="18535" y="2452790"/>
          <a:ext cx="1080124" cy="1080124"/>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DCE963-E425-49D2-A16E-B9A9D9263103}">
      <dsp:nvSpPr>
        <dsp:cNvPr id="0" name=""/>
        <dsp:cNvSpPr/>
      </dsp:nvSpPr>
      <dsp:spPr>
        <a:xfrm>
          <a:off x="245361" y="2679617"/>
          <a:ext cx="626472" cy="626472"/>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0CF86BF-796F-4538-9273-F80ECBD40016}">
      <dsp:nvSpPr>
        <dsp:cNvPr id="0" name=""/>
        <dsp:cNvSpPr/>
      </dsp:nvSpPr>
      <dsp:spPr>
        <a:xfrm>
          <a:off x="1330115" y="2452790"/>
          <a:ext cx="2546008" cy="10801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844550">
            <a:lnSpc>
              <a:spcPct val="90000"/>
            </a:lnSpc>
            <a:spcBef>
              <a:spcPct val="0"/>
            </a:spcBef>
            <a:spcAft>
              <a:spcPct val="35000"/>
            </a:spcAft>
          </a:pPr>
          <a:r>
            <a:rPr lang="en-US" sz="1900" kern="1200"/>
            <a:t>Allows for in depth subject specific lessons</a:t>
          </a:r>
        </a:p>
      </dsp:txBody>
      <dsp:txXfrm>
        <a:off x="1330115" y="2452790"/>
        <a:ext cx="2546008" cy="1080124"/>
      </dsp:txXfrm>
    </dsp:sp>
    <dsp:sp modelId="{9617C473-D31C-464F-A241-5BD0FA13FD3F}">
      <dsp:nvSpPr>
        <dsp:cNvPr id="0" name=""/>
        <dsp:cNvSpPr/>
      </dsp:nvSpPr>
      <dsp:spPr>
        <a:xfrm>
          <a:off x="4319746" y="2452790"/>
          <a:ext cx="1080124" cy="1080124"/>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242E6B-D46A-4F19-AB68-3F61F6482AB0}">
      <dsp:nvSpPr>
        <dsp:cNvPr id="0" name=""/>
        <dsp:cNvSpPr/>
      </dsp:nvSpPr>
      <dsp:spPr>
        <a:xfrm>
          <a:off x="4546573" y="2679617"/>
          <a:ext cx="626472" cy="626472"/>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E009DBD-5EF3-4218-97A3-742C38C4A124}">
      <dsp:nvSpPr>
        <dsp:cNvPr id="0" name=""/>
        <dsp:cNvSpPr/>
      </dsp:nvSpPr>
      <dsp:spPr>
        <a:xfrm>
          <a:off x="5631327" y="2452790"/>
          <a:ext cx="2546008" cy="10801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844550">
            <a:lnSpc>
              <a:spcPct val="90000"/>
            </a:lnSpc>
            <a:spcBef>
              <a:spcPct val="0"/>
            </a:spcBef>
            <a:spcAft>
              <a:spcPct val="35000"/>
            </a:spcAft>
          </a:pPr>
          <a:r>
            <a:rPr lang="en-US" sz="1900" kern="1200"/>
            <a:t>Each year groups plans are on the school website for anyone wanting more details</a:t>
          </a:r>
        </a:p>
      </dsp:txBody>
      <dsp:txXfrm>
        <a:off x="5631327" y="2452790"/>
        <a:ext cx="2546008" cy="10801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A23620-72DF-4D91-83ED-CE40E0635B7F}">
      <dsp:nvSpPr>
        <dsp:cNvPr id="0" name=""/>
        <dsp:cNvSpPr/>
      </dsp:nvSpPr>
      <dsp:spPr>
        <a:xfrm>
          <a:off x="0" y="248075"/>
          <a:ext cx="4683949" cy="986383"/>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GB" sz="1400" kern="1200"/>
            <a:t>If you have a concern or news you want to share:</a:t>
          </a:r>
          <a:endParaRPr lang="en-US" sz="1400" kern="1200"/>
        </a:p>
      </dsp:txBody>
      <dsp:txXfrm>
        <a:off x="48151" y="296226"/>
        <a:ext cx="4587647" cy="890081"/>
      </dsp:txXfrm>
    </dsp:sp>
    <dsp:sp modelId="{B9EAD983-862D-46D4-9680-099C5680F0EB}">
      <dsp:nvSpPr>
        <dsp:cNvPr id="0" name=""/>
        <dsp:cNvSpPr/>
      </dsp:nvSpPr>
      <dsp:spPr>
        <a:xfrm>
          <a:off x="0" y="1274778"/>
          <a:ext cx="4683949" cy="986383"/>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GB" sz="1400" kern="1200"/>
            <a:t>-We are here to help: In the first instance, </a:t>
          </a:r>
          <a:r>
            <a:rPr lang="en-GB" sz="1400" b="1" u="sng" kern="1200"/>
            <a:t>always discuss your child or your concerns with their class teacher. </a:t>
          </a:r>
          <a:r>
            <a:rPr lang="en-GB" sz="1400" kern="1200"/>
            <a:t>If you need more than a quick chat, please book an appointment via the school office.</a:t>
          </a:r>
          <a:endParaRPr lang="en-US" sz="1400" kern="1200"/>
        </a:p>
      </dsp:txBody>
      <dsp:txXfrm>
        <a:off x="48151" y="1322929"/>
        <a:ext cx="4587647" cy="890081"/>
      </dsp:txXfrm>
    </dsp:sp>
    <dsp:sp modelId="{27C8227C-51B9-40BD-BE3A-346B72C46B32}">
      <dsp:nvSpPr>
        <dsp:cNvPr id="0" name=""/>
        <dsp:cNvSpPr/>
      </dsp:nvSpPr>
      <dsp:spPr>
        <a:xfrm>
          <a:off x="0" y="2301481"/>
          <a:ext cx="4683949" cy="986383"/>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GB" sz="1400" kern="1200"/>
            <a:t>-</a:t>
          </a:r>
          <a:r>
            <a:rPr lang="en-GB" sz="1400" b="1" kern="1200"/>
            <a:t>Following meeting with your child’s teache</a:t>
          </a:r>
          <a:r>
            <a:rPr lang="en-GB" sz="1400" kern="1200"/>
            <a:t>r, if you feel you need to seek further support. Our </a:t>
          </a:r>
          <a:r>
            <a:rPr lang="en-GB" sz="1400" b="1" u="sng" kern="1200"/>
            <a:t>Headteacher, Mrs Hillman </a:t>
          </a:r>
          <a:r>
            <a:rPr lang="en-GB" sz="1400" kern="1200"/>
            <a:t>is available to support parents too. Please arrange a meeting with her if you feel further support is needed </a:t>
          </a:r>
          <a:endParaRPr lang="en-US" sz="1400" kern="1200"/>
        </a:p>
      </dsp:txBody>
      <dsp:txXfrm>
        <a:off x="48151" y="2349632"/>
        <a:ext cx="4587647" cy="890081"/>
      </dsp:txXfrm>
    </dsp:sp>
    <dsp:sp modelId="{E5EE4CA1-82CB-495B-9C41-0721F47C710E}">
      <dsp:nvSpPr>
        <dsp:cNvPr id="0" name=""/>
        <dsp:cNvSpPr/>
      </dsp:nvSpPr>
      <dsp:spPr>
        <a:xfrm>
          <a:off x="0" y="3328185"/>
          <a:ext cx="4683949" cy="986383"/>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GB" sz="1400" kern="1200"/>
            <a:t>-If parents have a concern about special educational learning, first speak to your class teacher, and then our </a:t>
          </a:r>
          <a:r>
            <a:rPr lang="en-GB" sz="1400" b="1" u="sng" kern="1200"/>
            <a:t>SENCO and Inclusion Manager,  Mrs Rees.</a:t>
          </a:r>
          <a:endParaRPr lang="en-US" sz="1400" kern="1200"/>
        </a:p>
      </dsp:txBody>
      <dsp:txXfrm>
        <a:off x="48151" y="3376336"/>
        <a:ext cx="4587647" cy="890081"/>
      </dsp:txXfrm>
    </dsp:sp>
    <dsp:sp modelId="{F8284778-8A5D-4ADE-97CE-3B5FA929179A}">
      <dsp:nvSpPr>
        <dsp:cNvPr id="0" name=""/>
        <dsp:cNvSpPr/>
      </dsp:nvSpPr>
      <dsp:spPr>
        <a:xfrm>
          <a:off x="0" y="4354888"/>
          <a:ext cx="4683949" cy="986383"/>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GB" sz="1400" b="1" kern="1200"/>
            <a:t>-Further support can be sought from governors after these meetings if needed.</a:t>
          </a:r>
          <a:endParaRPr lang="en-US" sz="1400" kern="1200"/>
        </a:p>
      </dsp:txBody>
      <dsp:txXfrm>
        <a:off x="48151" y="4403039"/>
        <a:ext cx="4587647" cy="890081"/>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xmlns="">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BD898063-0764-45B4-8C86-DC656D700B9D}" type="datetimeFigureOut">
              <a:rPr lang="en-GB" smtClean="0"/>
              <a:t>25/09/2023</a:t>
            </a:fld>
            <a:endParaRPr lang="en-GB"/>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89B87B80-528D-4F1C-91CE-0C9B5FE86484}" type="slidenum">
              <a:rPr lang="en-GB" smtClean="0"/>
              <a:t>‹#›</a:t>
            </a:fld>
            <a:endParaRPr lang="en-GB"/>
          </a:p>
        </p:txBody>
      </p:sp>
    </p:spTree>
    <p:extLst>
      <p:ext uri="{BB962C8B-B14F-4D97-AF65-F5344CB8AC3E}">
        <p14:creationId xmlns:p14="http://schemas.microsoft.com/office/powerpoint/2010/main" val="32176721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94F27B69-7923-4EDE-9CAE-FB1B824890A2}" type="datetimeFigureOut">
              <a:rPr lang="en-GB" smtClean="0"/>
              <a:t>25/09/2023</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23D1BEDF-D16C-4B2C-B4FE-A2D98DC6452F}" type="slidenum">
              <a:rPr lang="en-GB" smtClean="0"/>
              <a:t>‹#›</a:t>
            </a:fld>
            <a:endParaRPr lang="en-GB"/>
          </a:p>
        </p:txBody>
      </p:sp>
    </p:spTree>
    <p:extLst>
      <p:ext uri="{BB962C8B-B14F-4D97-AF65-F5344CB8AC3E}">
        <p14:creationId xmlns:p14="http://schemas.microsoft.com/office/powerpoint/2010/main" val="1320276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D1BEDF-D16C-4B2C-B4FE-A2D98DC6452F}" type="slidenum">
              <a:rPr lang="en-GB" smtClean="0"/>
              <a:t>6</a:t>
            </a:fld>
            <a:endParaRPr lang="en-GB"/>
          </a:p>
        </p:txBody>
      </p:sp>
    </p:spTree>
    <p:extLst>
      <p:ext uri="{BB962C8B-B14F-4D97-AF65-F5344CB8AC3E}">
        <p14:creationId xmlns:p14="http://schemas.microsoft.com/office/powerpoint/2010/main" val="2011187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9B8A933-1193-407D-A499-13EB6B9569FD}" type="datetimeFigureOut">
              <a:rPr lang="en-GB" smtClean="0"/>
              <a:t>25/09/2023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2A868B-08DE-419E-9845-6688D4E3E792}" type="slidenum">
              <a:rPr lang="en-GB" smtClean="0"/>
              <a:t>‹#›</a:t>
            </a:fld>
            <a:endParaRPr lang="en-GB"/>
          </a:p>
        </p:txBody>
      </p:sp>
    </p:spTree>
    <p:extLst>
      <p:ext uri="{BB962C8B-B14F-4D97-AF65-F5344CB8AC3E}">
        <p14:creationId xmlns:p14="http://schemas.microsoft.com/office/powerpoint/2010/main" val="2649554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9B8A933-1193-407D-A499-13EB6B9569FD}" type="datetimeFigureOut">
              <a:rPr lang="en-GB" smtClean="0"/>
              <a:t>25/09/2023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2A868B-08DE-419E-9845-6688D4E3E792}" type="slidenum">
              <a:rPr lang="en-GB" smtClean="0"/>
              <a:t>‹#›</a:t>
            </a:fld>
            <a:endParaRPr lang="en-GB"/>
          </a:p>
        </p:txBody>
      </p:sp>
    </p:spTree>
    <p:extLst>
      <p:ext uri="{BB962C8B-B14F-4D97-AF65-F5344CB8AC3E}">
        <p14:creationId xmlns:p14="http://schemas.microsoft.com/office/powerpoint/2010/main" val="1421925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9B8A933-1193-407D-A499-13EB6B9569FD}" type="datetimeFigureOut">
              <a:rPr lang="en-GB" smtClean="0"/>
              <a:t>25/09/2023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2A868B-08DE-419E-9845-6688D4E3E792}" type="slidenum">
              <a:rPr lang="en-GB" smtClean="0"/>
              <a:t>‹#›</a:t>
            </a:fld>
            <a:endParaRPr lang="en-GB"/>
          </a:p>
        </p:txBody>
      </p:sp>
    </p:spTree>
    <p:extLst>
      <p:ext uri="{BB962C8B-B14F-4D97-AF65-F5344CB8AC3E}">
        <p14:creationId xmlns:p14="http://schemas.microsoft.com/office/powerpoint/2010/main" val="2386399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9B8A933-1193-407D-A499-13EB6B9569FD}" type="datetimeFigureOut">
              <a:rPr lang="en-GB" smtClean="0"/>
              <a:t>25/09/2023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2A868B-08DE-419E-9845-6688D4E3E792}" type="slidenum">
              <a:rPr lang="en-GB" smtClean="0"/>
              <a:t>‹#›</a:t>
            </a:fld>
            <a:endParaRPr lang="en-GB"/>
          </a:p>
        </p:txBody>
      </p:sp>
    </p:spTree>
    <p:extLst>
      <p:ext uri="{BB962C8B-B14F-4D97-AF65-F5344CB8AC3E}">
        <p14:creationId xmlns:p14="http://schemas.microsoft.com/office/powerpoint/2010/main" val="3685951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B8A933-1193-407D-A499-13EB6B9569FD}" type="datetimeFigureOut">
              <a:rPr lang="en-GB" smtClean="0"/>
              <a:t>25/09/2023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2A868B-08DE-419E-9845-6688D4E3E792}" type="slidenum">
              <a:rPr lang="en-GB" smtClean="0"/>
              <a:t>‹#›</a:t>
            </a:fld>
            <a:endParaRPr lang="en-GB"/>
          </a:p>
        </p:txBody>
      </p:sp>
    </p:spTree>
    <p:extLst>
      <p:ext uri="{BB962C8B-B14F-4D97-AF65-F5344CB8AC3E}">
        <p14:creationId xmlns:p14="http://schemas.microsoft.com/office/powerpoint/2010/main" val="2501392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9B8A933-1193-407D-A499-13EB6B9569FD}" type="datetimeFigureOut">
              <a:rPr lang="en-GB" smtClean="0"/>
              <a:t>25/09/2023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E2A868B-08DE-419E-9845-6688D4E3E792}" type="slidenum">
              <a:rPr lang="en-GB" smtClean="0"/>
              <a:t>‹#›</a:t>
            </a:fld>
            <a:endParaRPr lang="en-GB"/>
          </a:p>
        </p:txBody>
      </p:sp>
    </p:spTree>
    <p:extLst>
      <p:ext uri="{BB962C8B-B14F-4D97-AF65-F5344CB8AC3E}">
        <p14:creationId xmlns:p14="http://schemas.microsoft.com/office/powerpoint/2010/main" val="4281397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9B8A933-1193-407D-A499-13EB6B9569FD}" type="datetimeFigureOut">
              <a:rPr lang="en-GB" smtClean="0"/>
              <a:t>25/09/2023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E2A868B-08DE-419E-9845-6688D4E3E792}" type="slidenum">
              <a:rPr lang="en-GB" smtClean="0"/>
              <a:t>‹#›</a:t>
            </a:fld>
            <a:endParaRPr lang="en-GB"/>
          </a:p>
        </p:txBody>
      </p:sp>
    </p:spTree>
    <p:extLst>
      <p:ext uri="{BB962C8B-B14F-4D97-AF65-F5344CB8AC3E}">
        <p14:creationId xmlns:p14="http://schemas.microsoft.com/office/powerpoint/2010/main" val="3398008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9B8A933-1193-407D-A499-13EB6B9569FD}" type="datetimeFigureOut">
              <a:rPr lang="en-GB" smtClean="0"/>
              <a:t>25/09/2023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E2A868B-08DE-419E-9845-6688D4E3E792}" type="slidenum">
              <a:rPr lang="en-GB" smtClean="0"/>
              <a:t>‹#›</a:t>
            </a:fld>
            <a:endParaRPr lang="en-GB"/>
          </a:p>
        </p:txBody>
      </p:sp>
    </p:spTree>
    <p:extLst>
      <p:ext uri="{BB962C8B-B14F-4D97-AF65-F5344CB8AC3E}">
        <p14:creationId xmlns:p14="http://schemas.microsoft.com/office/powerpoint/2010/main" val="2477385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B8A933-1193-407D-A499-13EB6B9569FD}" type="datetimeFigureOut">
              <a:rPr lang="en-GB" smtClean="0"/>
              <a:t>25/09/2023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E2A868B-08DE-419E-9845-6688D4E3E792}" type="slidenum">
              <a:rPr lang="en-GB" smtClean="0"/>
              <a:t>‹#›</a:t>
            </a:fld>
            <a:endParaRPr lang="en-GB"/>
          </a:p>
        </p:txBody>
      </p:sp>
    </p:spTree>
    <p:extLst>
      <p:ext uri="{BB962C8B-B14F-4D97-AF65-F5344CB8AC3E}">
        <p14:creationId xmlns:p14="http://schemas.microsoft.com/office/powerpoint/2010/main" val="2924903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B8A933-1193-407D-A499-13EB6B9569FD}" type="datetimeFigureOut">
              <a:rPr lang="en-GB" smtClean="0"/>
              <a:t>25/09/2023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E2A868B-08DE-419E-9845-6688D4E3E792}" type="slidenum">
              <a:rPr lang="en-GB" smtClean="0"/>
              <a:t>‹#›</a:t>
            </a:fld>
            <a:endParaRPr lang="en-GB"/>
          </a:p>
        </p:txBody>
      </p:sp>
    </p:spTree>
    <p:extLst>
      <p:ext uri="{BB962C8B-B14F-4D97-AF65-F5344CB8AC3E}">
        <p14:creationId xmlns:p14="http://schemas.microsoft.com/office/powerpoint/2010/main" val="1408457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B8A933-1193-407D-A499-13EB6B9569FD}" type="datetimeFigureOut">
              <a:rPr lang="en-GB" smtClean="0"/>
              <a:t>25/09/2023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E2A868B-08DE-419E-9845-6688D4E3E792}" type="slidenum">
              <a:rPr lang="en-GB" smtClean="0"/>
              <a:t>‹#›</a:t>
            </a:fld>
            <a:endParaRPr lang="en-GB"/>
          </a:p>
        </p:txBody>
      </p:sp>
    </p:spTree>
    <p:extLst>
      <p:ext uri="{BB962C8B-B14F-4D97-AF65-F5344CB8AC3E}">
        <p14:creationId xmlns:p14="http://schemas.microsoft.com/office/powerpoint/2010/main" val="611692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B8A933-1193-407D-A499-13EB6B9569FD}" type="datetimeFigureOut">
              <a:rPr lang="en-GB" smtClean="0"/>
              <a:t>25/09/2023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2A868B-08DE-419E-9845-6688D4E3E792}" type="slidenum">
              <a:rPr lang="en-GB" smtClean="0"/>
              <a:t>‹#›</a:t>
            </a:fld>
            <a:endParaRPr lang="en-GB"/>
          </a:p>
        </p:txBody>
      </p:sp>
    </p:spTree>
    <p:extLst>
      <p:ext uri="{BB962C8B-B14F-4D97-AF65-F5344CB8AC3E}">
        <p14:creationId xmlns:p14="http://schemas.microsoft.com/office/powerpoint/2010/main" val="1723099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tiff"/></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tiff"/></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964" t="15895" r="2784" b="52513"/>
          <a:stretch/>
        </p:blipFill>
        <p:spPr bwMode="auto">
          <a:xfrm>
            <a:off x="324386" y="4725144"/>
            <a:ext cx="8495229"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le 4"/>
          <p:cNvSpPr/>
          <p:nvPr/>
        </p:nvSpPr>
        <p:spPr>
          <a:xfrm>
            <a:off x="395965" y="260648"/>
            <a:ext cx="8352071" cy="936104"/>
          </a:xfrm>
          <a:prstGeom prst="round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Key Stage One Meeting September 2023-24</a:t>
            </a:r>
          </a:p>
        </p:txBody>
      </p:sp>
      <p:sp>
        <p:nvSpPr>
          <p:cNvPr id="6" name="TextBox 5"/>
          <p:cNvSpPr txBox="1"/>
          <p:nvPr/>
        </p:nvSpPr>
        <p:spPr>
          <a:xfrm>
            <a:off x="395965" y="1382573"/>
            <a:ext cx="8496515" cy="360098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sz="2000" b="1" u="sng" dirty="0"/>
              <a:t>Adults in Key Stage One</a:t>
            </a:r>
          </a:p>
          <a:p>
            <a:pPr marL="285750" indent="-285750">
              <a:lnSpc>
                <a:spcPct val="150000"/>
              </a:lnSpc>
              <a:buFont typeface="Arial" panose="020B0604020202020204" pitchFamily="34" charset="0"/>
              <a:buChar char="•"/>
            </a:pPr>
            <a:r>
              <a:rPr lang="en-GB" sz="2000" b="1" u="sng" dirty="0"/>
              <a:t>Home learning</a:t>
            </a:r>
          </a:p>
          <a:p>
            <a:pPr marL="285750" indent="-285750">
              <a:lnSpc>
                <a:spcPct val="150000"/>
              </a:lnSpc>
              <a:buFont typeface="Arial" panose="020B0604020202020204" pitchFamily="34" charset="0"/>
              <a:buChar char="•"/>
            </a:pPr>
            <a:r>
              <a:rPr lang="en-GB" sz="2000" b="1" u="sng" dirty="0"/>
              <a:t>Routines and expectations</a:t>
            </a:r>
          </a:p>
          <a:p>
            <a:pPr marL="285750" indent="-285750">
              <a:lnSpc>
                <a:spcPct val="150000"/>
              </a:lnSpc>
              <a:buFont typeface="Arial" panose="020B0604020202020204" pitchFamily="34" charset="0"/>
              <a:buChar char="•"/>
            </a:pPr>
            <a:r>
              <a:rPr lang="en-GB" sz="2000" b="1" u="sng" dirty="0"/>
              <a:t>Behaviour</a:t>
            </a:r>
          </a:p>
          <a:p>
            <a:pPr marL="285750" indent="-285750">
              <a:lnSpc>
                <a:spcPct val="150000"/>
              </a:lnSpc>
              <a:buFont typeface="Arial" panose="020B0604020202020204" pitchFamily="34" charset="0"/>
              <a:buChar char="•"/>
            </a:pPr>
            <a:r>
              <a:rPr lang="en-GB" sz="2000" b="1" u="sng" dirty="0"/>
              <a:t>Key Dates </a:t>
            </a:r>
          </a:p>
          <a:p>
            <a:pPr marL="285750" indent="-285750">
              <a:lnSpc>
                <a:spcPct val="150000"/>
              </a:lnSpc>
              <a:buFont typeface="Arial" panose="020B0604020202020204" pitchFamily="34" charset="0"/>
              <a:buChar char="•"/>
            </a:pPr>
            <a:r>
              <a:rPr lang="en-GB" sz="2000" b="1" u="sng" dirty="0"/>
              <a:t>Questions</a:t>
            </a:r>
          </a:p>
          <a:p>
            <a:pPr marL="285750" indent="-285750">
              <a:lnSpc>
                <a:spcPct val="150000"/>
              </a:lnSpc>
              <a:buFont typeface="Arial" panose="020B0604020202020204" pitchFamily="34" charset="0"/>
              <a:buChar char="•"/>
            </a:pPr>
            <a:endParaRPr lang="en-GB" sz="2000" b="1" u="sng" dirty="0"/>
          </a:p>
          <a:p>
            <a:pPr marL="285750" indent="-285750">
              <a:buFont typeface="Arial" panose="020B0604020202020204" pitchFamily="34" charset="0"/>
              <a:buChar char="•"/>
            </a:pPr>
            <a:endParaRPr lang="en-GB" dirty="0"/>
          </a:p>
        </p:txBody>
      </p:sp>
      <p:sp>
        <p:nvSpPr>
          <p:cNvPr id="2" name="TextBox 1"/>
          <p:cNvSpPr txBox="1"/>
          <p:nvPr/>
        </p:nvSpPr>
        <p:spPr>
          <a:xfrm>
            <a:off x="3923928" y="2276872"/>
            <a:ext cx="4536504" cy="1015663"/>
          </a:xfrm>
          <a:prstGeom prst="rect">
            <a:avLst/>
          </a:prstGeom>
          <a:noFill/>
        </p:spPr>
        <p:txBody>
          <a:bodyPr wrap="square" rtlCol="0">
            <a:spAutoFit/>
          </a:bodyPr>
          <a:lstStyle/>
          <a:p>
            <a:pPr algn="ctr"/>
            <a:r>
              <a:rPr lang="en-GB" sz="6000" dirty="0">
                <a:solidFill>
                  <a:srgbClr val="C00000"/>
                </a:solidFill>
                <a:latin typeface="Arial Black" panose="020B0A04020102020204" pitchFamily="34" charset="0"/>
              </a:rPr>
              <a:t>Welcome!</a:t>
            </a:r>
          </a:p>
        </p:txBody>
      </p:sp>
    </p:spTree>
    <p:extLst>
      <p:ext uri="{BB962C8B-B14F-4D97-AF65-F5344CB8AC3E}">
        <p14:creationId xmlns:p14="http://schemas.microsoft.com/office/powerpoint/2010/main" val="929247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13271" y="381968"/>
            <a:ext cx="8352071" cy="936104"/>
          </a:xfrm>
          <a:prstGeom prst="round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How is Year 1 different to Saplings?</a:t>
            </a:r>
          </a:p>
        </p:txBody>
      </p:sp>
      <p:sp>
        <p:nvSpPr>
          <p:cNvPr id="6" name="TextBox 5"/>
          <p:cNvSpPr txBox="1"/>
          <p:nvPr/>
        </p:nvSpPr>
        <p:spPr>
          <a:xfrm>
            <a:off x="446311" y="1340768"/>
            <a:ext cx="8496515" cy="4401205"/>
          </a:xfrm>
          <a:prstGeom prst="rect">
            <a:avLst/>
          </a:prstGeom>
          <a:noFill/>
        </p:spPr>
        <p:txBody>
          <a:bodyPr wrap="square" rtlCol="0">
            <a:spAutoFit/>
          </a:bodyPr>
          <a:lstStyle/>
          <a:p>
            <a:pPr marL="285750" indent="-285750">
              <a:buFont typeface="Arial" panose="020B0604020202020204" pitchFamily="34" charset="0"/>
              <a:buChar char="•"/>
            </a:pPr>
            <a:r>
              <a:rPr lang="en-GB" sz="1400" b="1" dirty="0"/>
              <a:t>More whole class teaching sessions</a:t>
            </a:r>
            <a:r>
              <a:rPr lang="en-GB" sz="1400" dirty="0"/>
              <a:t>. Each morning the children will have a phonics, English and Maths input. These are then followed by either group or whole class activity. By the end of the morning, usually all children will have completed all 3 tasks. Children not completing tasks will be accessing the provision available in class (SPLAT)</a:t>
            </a:r>
          </a:p>
          <a:p>
            <a:pPr marL="285750" indent="-285750">
              <a:buFont typeface="Arial" panose="020B0604020202020204" pitchFamily="34" charset="0"/>
              <a:buChar char="•"/>
            </a:pPr>
            <a:r>
              <a:rPr lang="en-GB" sz="1400" b="1" dirty="0"/>
              <a:t>Independent learners</a:t>
            </a:r>
            <a:r>
              <a:rPr lang="en-GB" sz="1400" dirty="0"/>
              <a:t>. Children will mostly work with the support of adults, but will begin to complete learning tasks independently. </a:t>
            </a:r>
          </a:p>
          <a:p>
            <a:pPr marL="285750" indent="-285750">
              <a:buFont typeface="Arial" panose="020B0604020202020204" pitchFamily="34" charset="0"/>
              <a:buChar char="•"/>
            </a:pPr>
            <a:r>
              <a:rPr lang="en-GB" sz="1400" b="1" dirty="0"/>
              <a:t>Different continuous provision in the classroom. </a:t>
            </a:r>
            <a:r>
              <a:rPr lang="en-GB" sz="1400" dirty="0"/>
              <a:t>The toys and activities which are available to the children are more suited to their age e.g. Lego and Brio</a:t>
            </a:r>
          </a:p>
          <a:p>
            <a:pPr marL="285750" indent="-285750">
              <a:buFont typeface="Arial" panose="020B0604020202020204" pitchFamily="34" charset="0"/>
              <a:buChar char="•"/>
            </a:pPr>
            <a:r>
              <a:rPr lang="en-GB" sz="1400" b="1" dirty="0"/>
              <a:t>Enhanced provision targeted towards Year 1 learning objectives. </a:t>
            </a:r>
            <a:r>
              <a:rPr lang="en-GB" sz="1400" dirty="0"/>
              <a:t>Each week activities will be set up which will consolidate learning from the previous week.</a:t>
            </a:r>
          </a:p>
          <a:p>
            <a:pPr marL="285750" indent="-285750">
              <a:buFont typeface="Arial" panose="020B0604020202020204" pitchFamily="34" charset="0"/>
              <a:buChar char="•"/>
            </a:pPr>
            <a:r>
              <a:rPr lang="en-GB" sz="1400" b="1" dirty="0"/>
              <a:t>More independence. </a:t>
            </a:r>
            <a:r>
              <a:rPr lang="en-GB" sz="1400" dirty="0"/>
              <a:t>We will encourage their independence in terms of changing their own book, getting their homework books out of their bags and getting their own jumpers and coats turned the right way around and put on with minimum help. </a:t>
            </a:r>
          </a:p>
          <a:p>
            <a:pPr marL="285750" indent="-285750">
              <a:buFont typeface="Arial" panose="020B0604020202020204" pitchFamily="34" charset="0"/>
              <a:buChar char="•"/>
            </a:pPr>
            <a:r>
              <a:rPr lang="en-GB" sz="1400" b="1" dirty="0"/>
              <a:t>Responsibility. </a:t>
            </a:r>
            <a:r>
              <a:rPr lang="en-GB" sz="1400" dirty="0"/>
              <a:t>Each week we have 2 special helpers who run errands and help in class.</a:t>
            </a:r>
          </a:p>
          <a:p>
            <a:pPr marL="285750" indent="-285750">
              <a:buFont typeface="Arial" panose="020B0604020202020204" pitchFamily="34" charset="0"/>
              <a:buChar char="•"/>
            </a:pPr>
            <a:r>
              <a:rPr lang="en-GB" sz="1400" b="1" dirty="0"/>
              <a:t>Rewards. </a:t>
            </a:r>
            <a:r>
              <a:rPr lang="en-GB" sz="1400" dirty="0"/>
              <a:t>We are collecting class Dojos and working towards achieving a ‘rainbow treat’. The children will choose this treat once we have reached the required number. The children will be awarded star certificates, which are awarded for going that extra mile within their learning.  We also award house points.</a:t>
            </a:r>
          </a:p>
          <a:p>
            <a:pPr marL="285750" indent="-285750">
              <a:buFont typeface="Arial" panose="020B0604020202020204" pitchFamily="34" charset="0"/>
              <a:buChar char="•"/>
            </a:pPr>
            <a:r>
              <a:rPr lang="en-GB" sz="1400" b="1" dirty="0"/>
              <a:t>Phonics Screening test in June. </a:t>
            </a:r>
            <a:r>
              <a:rPr lang="en-GB" sz="1400" dirty="0"/>
              <a:t>All children in the UK in Year 1 will been screened in phonics in the Summer term. The children will be given 40 words to read (20 real and 20 alien words) which will contain the sounds taught over the previous 2 years. We will prepare them for this within school.</a:t>
            </a:r>
            <a:endParaRPr lang="en-GB" dirty="0"/>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375" t="39028" r="53712" b="36922"/>
          <a:stretch/>
        </p:blipFill>
        <p:spPr bwMode="auto">
          <a:xfrm>
            <a:off x="7092280" y="5949280"/>
            <a:ext cx="1448064" cy="754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0455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13271" y="381968"/>
            <a:ext cx="8352071" cy="936104"/>
          </a:xfrm>
          <a:prstGeom prst="round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How is Year 2 different to Year 1?</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375" t="39028" r="53712" b="36922"/>
          <a:stretch/>
        </p:blipFill>
        <p:spPr bwMode="auto">
          <a:xfrm>
            <a:off x="6652328" y="5501704"/>
            <a:ext cx="2240152" cy="1167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46311" y="1340768"/>
            <a:ext cx="8496515" cy="5047536"/>
          </a:xfrm>
          <a:prstGeom prst="rect">
            <a:avLst/>
          </a:prstGeom>
          <a:noFill/>
        </p:spPr>
        <p:txBody>
          <a:bodyPr wrap="square" rtlCol="0">
            <a:spAutoFit/>
          </a:bodyPr>
          <a:lstStyle/>
          <a:p>
            <a:pPr marL="285750" indent="-285750">
              <a:buFont typeface="Arial" panose="020B0604020202020204" pitchFamily="34" charset="0"/>
              <a:buChar char="•"/>
            </a:pPr>
            <a:r>
              <a:rPr lang="en-GB" sz="1400" b="1" dirty="0"/>
              <a:t>Longer whole class teaching sessions</a:t>
            </a:r>
            <a:r>
              <a:rPr lang="en-GB" sz="1400" dirty="0"/>
              <a:t>. Each morning the children will have a phonics, English and Maths input. These are then followed by whole class learning tasks. </a:t>
            </a:r>
          </a:p>
          <a:p>
            <a:pPr marL="285750" indent="-285750">
              <a:buFont typeface="Arial" panose="020B0604020202020204" pitchFamily="34" charset="0"/>
              <a:buChar char="•"/>
            </a:pPr>
            <a:r>
              <a:rPr lang="en-GB" sz="1400" b="1" dirty="0"/>
              <a:t>Independent learners</a:t>
            </a:r>
            <a:r>
              <a:rPr lang="en-GB" sz="1400" dirty="0"/>
              <a:t>. Throughout the year children will require less support from adults to complete learning tasks by using the skills they have developed during their time in KS1. By the end of the year most children will be working independently.</a:t>
            </a:r>
          </a:p>
          <a:p>
            <a:pPr marL="285750" indent="-285750">
              <a:buFont typeface="Arial" panose="020B0604020202020204" pitchFamily="34" charset="0"/>
              <a:buChar char="•"/>
            </a:pPr>
            <a:r>
              <a:rPr lang="en-GB" sz="1400" b="1" dirty="0"/>
              <a:t>Different continuous provision in the classroom. </a:t>
            </a:r>
            <a:r>
              <a:rPr lang="en-GB" sz="1400" dirty="0"/>
              <a:t>The toys and activities which are available to the children are more suited to their age e.g. </a:t>
            </a:r>
            <a:r>
              <a:rPr lang="en-GB" sz="1400" dirty="0" err="1"/>
              <a:t>knex</a:t>
            </a:r>
            <a:r>
              <a:rPr lang="en-GB" sz="1400" dirty="0"/>
              <a:t>, clay, only offering primary colours. Enhancements will be set up which will consolidate or introduce new learning. Children will be taught how to deepen and extend their own play through becoming more independent and critical thinkers. As the year develops, children will spend less time accessing the provision ready for the transition into KS2.</a:t>
            </a:r>
          </a:p>
          <a:p>
            <a:pPr marL="285750" indent="-285750">
              <a:buFont typeface="Arial" panose="020B0604020202020204" pitchFamily="34" charset="0"/>
              <a:buChar char="•"/>
            </a:pPr>
            <a:r>
              <a:rPr lang="en-GB" sz="1400" b="1" dirty="0"/>
              <a:t>More independence. </a:t>
            </a:r>
            <a:r>
              <a:rPr lang="en-GB" sz="1400" dirty="0"/>
              <a:t>We expect children to be experts at changing their own book, getting their homework books out of their bags and getting their own jumpers and coats turned the right way around without help or reminders.</a:t>
            </a:r>
          </a:p>
          <a:p>
            <a:pPr marL="285750" indent="-285750">
              <a:buFont typeface="Arial" panose="020B0604020202020204" pitchFamily="34" charset="0"/>
              <a:buChar char="•"/>
            </a:pPr>
            <a:r>
              <a:rPr lang="en-GB" sz="1400" b="1" dirty="0"/>
              <a:t>Responsibility. </a:t>
            </a:r>
            <a:r>
              <a:rPr lang="en-GB" sz="1400" dirty="0"/>
              <a:t>Children are responsible for their own success in class by demonstrating thoughtful choices. This could include asking for help, asking questions, remembering expectations of routine and behaviour and working towards their identified areas progress.</a:t>
            </a:r>
          </a:p>
          <a:p>
            <a:pPr marL="285750" indent="-285750">
              <a:buFont typeface="Arial" panose="020B0604020202020204" pitchFamily="34" charset="0"/>
              <a:buChar char="•"/>
            </a:pPr>
            <a:r>
              <a:rPr lang="en-GB" sz="1400" b="1" dirty="0"/>
              <a:t>Rewards. </a:t>
            </a:r>
            <a:r>
              <a:rPr lang="en-GB" sz="1400" dirty="0"/>
              <a:t>We are collecting class and individual stars working towards achieving ‘golden time’. The children will choose this treat once we have reached the required number. The children will be awarded star certificates, which are awarded for going that extra mile within their learning.  Children are also awarded </a:t>
            </a:r>
            <a:r>
              <a:rPr lang="en-GB" sz="1400" dirty="0" err="1"/>
              <a:t>housepoints</a:t>
            </a:r>
            <a:r>
              <a:rPr lang="en-GB" sz="1400" dirty="0"/>
              <a:t>.</a:t>
            </a:r>
          </a:p>
          <a:p>
            <a:pPr marL="285750" indent="-285750">
              <a:buFont typeface="Arial" panose="020B0604020202020204" pitchFamily="34" charset="0"/>
              <a:buChar char="•"/>
            </a:pPr>
            <a:r>
              <a:rPr lang="en-GB" sz="1400" b="1" dirty="0"/>
              <a:t>End of KS1 Assessment (SATS). </a:t>
            </a:r>
            <a:r>
              <a:rPr lang="en-GB" sz="1400" dirty="0"/>
              <a:t>All children in the UK in Year 2 will be assessed at the end of the year in reading and maths. You do not need to prepare for this in anyway at home. This is not an assessment of individual children's abilities, rather what they have learnt over their time in KS1. The test environment is very relaxed. Children can have as many breaks as they like and we usually take a full week to complete all papers.</a:t>
            </a:r>
            <a:endParaRPr lang="en-GB" dirty="0"/>
          </a:p>
        </p:txBody>
      </p:sp>
    </p:spTree>
    <p:extLst>
      <p:ext uri="{BB962C8B-B14F-4D97-AF65-F5344CB8AC3E}">
        <p14:creationId xmlns:p14="http://schemas.microsoft.com/office/powerpoint/2010/main" val="391183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6642" y="0"/>
            <a:ext cx="3047358"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783777" y="-3783778"/>
            <a:ext cx="1576446"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445ABDD-8D07-6A43-B670-4BEDE726207E}"/>
              </a:ext>
            </a:extLst>
          </p:cNvPr>
          <p:cNvSpPr>
            <a:spLocks noGrp="1"/>
          </p:cNvSpPr>
          <p:nvPr>
            <p:ph type="title"/>
          </p:nvPr>
        </p:nvSpPr>
        <p:spPr>
          <a:xfrm>
            <a:off x="1028697" y="348865"/>
            <a:ext cx="7533018" cy="877729"/>
          </a:xfrm>
        </p:spPr>
        <p:txBody>
          <a:bodyPr anchor="ctr">
            <a:normAutofit/>
          </a:bodyPr>
          <a:lstStyle/>
          <a:p>
            <a:r>
              <a:rPr lang="en-US" sz="3500">
                <a:solidFill>
                  <a:srgbClr val="FFFFFF"/>
                </a:solidFill>
                <a:cs typeface="Calibri"/>
              </a:rPr>
              <a:t>Curriculum Changes</a:t>
            </a:r>
            <a:endParaRPr lang="en-US" sz="3500">
              <a:solidFill>
                <a:srgbClr val="FFFFFF"/>
              </a:solidFill>
            </a:endParaRPr>
          </a:p>
        </p:txBody>
      </p:sp>
      <p:graphicFrame>
        <p:nvGraphicFramePr>
          <p:cNvPr id="5" name="Content Placeholder 2">
            <a:extLst>
              <a:ext uri="{FF2B5EF4-FFF2-40B4-BE49-F238E27FC236}">
                <a16:creationId xmlns:a16="http://schemas.microsoft.com/office/drawing/2014/main" id="{78934B6D-98FC-C6EA-4214-D0B20C72EFAA}"/>
              </a:ext>
            </a:extLst>
          </p:cNvPr>
          <p:cNvGraphicFramePr>
            <a:graphicFrameLocks noGrp="1"/>
          </p:cNvGraphicFramePr>
          <p:nvPr>
            <p:ph idx="1"/>
            <p:extLst>
              <p:ext uri="{D42A27DB-BD31-4B8C-83A1-F6EECF244321}">
                <p14:modId xmlns:p14="http://schemas.microsoft.com/office/powerpoint/2010/main" val="3905930291"/>
              </p:ext>
            </p:extLst>
          </p:nvPr>
        </p:nvGraphicFramePr>
        <p:xfrm>
          <a:off x="483042" y="2112579"/>
          <a:ext cx="8195871"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03165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43B9CA2-4B31-4ACD-9A9F-B8E6C64203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eesaw Class | Apps | 148Apps">
            <a:extLst>
              <a:ext uri="{FF2B5EF4-FFF2-40B4-BE49-F238E27FC236}">
                <a16:creationId xmlns:a16="http://schemas.microsoft.com/office/drawing/2014/main" id="{980B2BC1-C0AD-AB1D-A5CD-CAC1EFC11C5B}"/>
              </a:ext>
            </a:extLst>
          </p:cNvPr>
          <p:cNvPicPr>
            <a:picLocks noChangeAspect="1"/>
          </p:cNvPicPr>
          <p:nvPr/>
        </p:nvPicPr>
        <p:blipFill rotWithShape="1">
          <a:blip r:embed="rId2"/>
          <a:srcRect l="15844" r="23590" b="4"/>
          <a:stretch/>
        </p:blipFill>
        <p:spPr>
          <a:xfrm>
            <a:off x="6396990" y="10"/>
            <a:ext cx="2747010" cy="3401558"/>
          </a:xfrm>
          <a:custGeom>
            <a:avLst/>
            <a:gdLst/>
            <a:ahLst/>
            <a:cxnLst/>
            <a:rect l="l" t="t" r="r" b="b"/>
            <a:pathLst>
              <a:path w="3662680" h="3401568">
                <a:moveTo>
                  <a:pt x="0" y="0"/>
                </a:moveTo>
                <a:lnTo>
                  <a:pt x="3662680" y="0"/>
                </a:lnTo>
                <a:lnTo>
                  <a:pt x="3662680" y="3401568"/>
                </a:lnTo>
                <a:lnTo>
                  <a:pt x="774527" y="3401568"/>
                </a:lnTo>
                <a:lnTo>
                  <a:pt x="769892" y="3133175"/>
                </a:lnTo>
                <a:cubicBezTo>
                  <a:pt x="732577" y="2055441"/>
                  <a:pt x="492520" y="1056020"/>
                  <a:pt x="104445" y="215033"/>
                </a:cubicBezTo>
                <a:close/>
              </a:path>
            </a:pathLst>
          </a:custGeom>
        </p:spPr>
      </p:pic>
      <p:pic>
        <p:nvPicPr>
          <p:cNvPr id="7" name="Picture 6" descr="Seesaw: The Learning Journal Gives Parents a Personalized Window Into  TheirChild's School Day. (Now Updated!) - The EdTech Roundup">
            <a:extLst>
              <a:ext uri="{FF2B5EF4-FFF2-40B4-BE49-F238E27FC236}">
                <a16:creationId xmlns:a16="http://schemas.microsoft.com/office/drawing/2014/main" id="{0216442F-683C-6AD3-514C-2B85C516F3FE}"/>
              </a:ext>
            </a:extLst>
          </p:cNvPr>
          <p:cNvPicPr>
            <a:picLocks noChangeAspect="1"/>
          </p:cNvPicPr>
          <p:nvPr/>
        </p:nvPicPr>
        <p:blipFill rotWithShape="1">
          <a:blip r:embed="rId3"/>
          <a:srcRect l="16721" r="19820" b="-2"/>
          <a:stretch/>
        </p:blipFill>
        <p:spPr>
          <a:xfrm>
            <a:off x="3836485" y="10"/>
            <a:ext cx="3088583" cy="3401558"/>
          </a:xfrm>
          <a:custGeom>
            <a:avLst/>
            <a:gdLst/>
            <a:ahLst/>
            <a:cxnLst/>
            <a:rect l="l" t="t" r="r" b="b"/>
            <a:pathLst>
              <a:path w="4118110" h="3401568">
                <a:moveTo>
                  <a:pt x="0" y="0"/>
                </a:moveTo>
                <a:lnTo>
                  <a:pt x="3343575" y="0"/>
                </a:lnTo>
                <a:lnTo>
                  <a:pt x="3448028" y="215050"/>
                </a:lnTo>
                <a:cubicBezTo>
                  <a:pt x="3836103" y="1056037"/>
                  <a:pt x="4076161" y="2055458"/>
                  <a:pt x="4113475" y="3133192"/>
                </a:cubicBezTo>
                <a:lnTo>
                  <a:pt x="4118110" y="3401568"/>
                </a:lnTo>
                <a:lnTo>
                  <a:pt x="801224" y="3401568"/>
                </a:lnTo>
                <a:lnTo>
                  <a:pt x="797493" y="3185579"/>
                </a:lnTo>
                <a:cubicBezTo>
                  <a:pt x="756786" y="2009870"/>
                  <a:pt x="474799" y="927359"/>
                  <a:pt x="22579" y="42066"/>
                </a:cubicBezTo>
                <a:close/>
              </a:path>
            </a:pathLst>
          </a:custGeom>
        </p:spPr>
      </p:pic>
      <p:pic>
        <p:nvPicPr>
          <p:cNvPr id="4" name="Picture 3"/>
          <p:cNvPicPr>
            <a:picLocks noChangeAspect="1"/>
          </p:cNvPicPr>
          <p:nvPr/>
        </p:nvPicPr>
        <p:blipFill rotWithShape="1">
          <a:blip r:embed="rId4"/>
          <a:srcRect l="5184" r="5874" b="-1"/>
          <a:stretch/>
        </p:blipFill>
        <p:spPr>
          <a:xfrm>
            <a:off x="3876264" y="3456432"/>
            <a:ext cx="5267735" cy="3401568"/>
          </a:xfrm>
          <a:custGeom>
            <a:avLst/>
            <a:gdLst/>
            <a:ahLst/>
            <a:cxnLst/>
            <a:rect l="l" t="t" r="r" b="b"/>
            <a:pathLst>
              <a:path w="7023646" h="3401568">
                <a:moveTo>
                  <a:pt x="749132" y="0"/>
                </a:moveTo>
                <a:lnTo>
                  <a:pt x="7023646" y="0"/>
                </a:lnTo>
                <a:lnTo>
                  <a:pt x="7023646" y="3401568"/>
                </a:lnTo>
                <a:lnTo>
                  <a:pt x="0" y="3401568"/>
                </a:lnTo>
                <a:lnTo>
                  <a:pt x="79008" y="3238906"/>
                </a:lnTo>
                <a:cubicBezTo>
                  <a:pt x="502362" y="2321466"/>
                  <a:pt x="749563" y="1215476"/>
                  <a:pt x="749563" y="24956"/>
                </a:cubicBezTo>
                <a:close/>
              </a:path>
            </a:pathLst>
          </a:custGeom>
        </p:spPr>
      </p:pic>
      <p:sp useBgFill="1">
        <p:nvSpPr>
          <p:cNvPr id="14" name="Freeform: Shape 13">
            <a:extLst>
              <a:ext uri="{FF2B5EF4-FFF2-40B4-BE49-F238E27FC236}">
                <a16:creationId xmlns:a16="http://schemas.microsoft.com/office/drawing/2014/main" id="{33F94DB1-BC5D-454D-845C-7BA3A1F469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9723" cy="6858000"/>
          </a:xfrm>
          <a:custGeom>
            <a:avLst/>
            <a:gdLst>
              <a:gd name="connsiteX0" fmla="*/ 0 w 5932965"/>
              <a:gd name="connsiteY0" fmla="*/ 0 h 6858000"/>
              <a:gd name="connsiteX1" fmla="*/ 5140363 w 5932965"/>
              <a:gd name="connsiteY1" fmla="*/ 0 h 6858000"/>
              <a:gd name="connsiteX2" fmla="*/ 5152943 w 5932965"/>
              <a:gd name="connsiteY2" fmla="*/ 23550 h 6858000"/>
              <a:gd name="connsiteX3" fmla="*/ 5932965 w 5932965"/>
              <a:gd name="connsiteY3" fmla="*/ 3479505 h 6858000"/>
              <a:gd name="connsiteX4" fmla="*/ 5262410 w 5932965"/>
              <a:gd name="connsiteY4" fmla="*/ 6708999 h 6858000"/>
              <a:gd name="connsiteX5" fmla="*/ 5190385 w 5932965"/>
              <a:gd name="connsiteY5" fmla="*/ 6858000 h 6858000"/>
              <a:gd name="connsiteX6" fmla="*/ 0 w 593296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2965" h="6858000">
                <a:moveTo>
                  <a:pt x="0" y="0"/>
                </a:moveTo>
                <a:lnTo>
                  <a:pt x="5140363" y="0"/>
                </a:lnTo>
                <a:lnTo>
                  <a:pt x="5152943" y="23550"/>
                </a:lnTo>
                <a:cubicBezTo>
                  <a:pt x="5642847" y="987256"/>
                  <a:pt x="5932965" y="2183538"/>
                  <a:pt x="5932965" y="3479505"/>
                </a:cubicBezTo>
                <a:cubicBezTo>
                  <a:pt x="5932965" y="4675783"/>
                  <a:pt x="5685764" y="5787121"/>
                  <a:pt x="5262410" y="6708999"/>
                </a:cubicBezTo>
                <a:lnTo>
                  <a:pt x="5190385"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Freeform: Shape 15">
            <a:extLst>
              <a:ext uri="{FF2B5EF4-FFF2-40B4-BE49-F238E27FC236}">
                <a16:creationId xmlns:a16="http://schemas.microsoft.com/office/drawing/2014/main" id="{5676B86F-860B-4586-BCAA-C0650C09B7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1749" cy="6858000"/>
          </a:xfrm>
          <a:custGeom>
            <a:avLst/>
            <a:gdLst>
              <a:gd name="connsiteX0" fmla="*/ 0 w 5922333"/>
              <a:gd name="connsiteY0" fmla="*/ 0 h 6858000"/>
              <a:gd name="connsiteX1" fmla="*/ 5129731 w 5922333"/>
              <a:gd name="connsiteY1" fmla="*/ 0 h 6858000"/>
              <a:gd name="connsiteX2" fmla="*/ 5142311 w 5922333"/>
              <a:gd name="connsiteY2" fmla="*/ 23550 h 6858000"/>
              <a:gd name="connsiteX3" fmla="*/ 5922333 w 5922333"/>
              <a:gd name="connsiteY3" fmla="*/ 3479505 h 6858000"/>
              <a:gd name="connsiteX4" fmla="*/ 5251778 w 5922333"/>
              <a:gd name="connsiteY4" fmla="*/ 6708999 h 6858000"/>
              <a:gd name="connsiteX5" fmla="*/ 5179753 w 5922333"/>
              <a:gd name="connsiteY5" fmla="*/ 6858000 h 6858000"/>
              <a:gd name="connsiteX6" fmla="*/ 0 w 592233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22333" h="6858000">
                <a:moveTo>
                  <a:pt x="0" y="0"/>
                </a:moveTo>
                <a:lnTo>
                  <a:pt x="5129731" y="0"/>
                </a:lnTo>
                <a:lnTo>
                  <a:pt x="5142311" y="23550"/>
                </a:lnTo>
                <a:cubicBezTo>
                  <a:pt x="5632215" y="987256"/>
                  <a:pt x="5922333" y="2183538"/>
                  <a:pt x="5922333" y="3479505"/>
                </a:cubicBezTo>
                <a:cubicBezTo>
                  <a:pt x="5922333" y="4675783"/>
                  <a:pt x="5675132" y="5787121"/>
                  <a:pt x="5251778" y="6708999"/>
                </a:cubicBezTo>
                <a:lnTo>
                  <a:pt x="5179753"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336042" y="685800"/>
            <a:ext cx="3691753" cy="1325563"/>
          </a:xfrm>
        </p:spPr>
        <p:txBody>
          <a:bodyPr>
            <a:normAutofit/>
          </a:bodyPr>
          <a:lstStyle/>
          <a:p>
            <a:r>
              <a:rPr lang="en-US" sz="3000"/>
              <a:t>Seesaw learning platform</a:t>
            </a:r>
          </a:p>
        </p:txBody>
      </p:sp>
      <p:sp>
        <p:nvSpPr>
          <p:cNvPr id="18" name="Rectangle 17">
            <a:extLst>
              <a:ext uri="{FF2B5EF4-FFF2-40B4-BE49-F238E27FC236}">
                <a16:creationId xmlns:a16="http://schemas.microsoft.com/office/drawing/2014/main" id="{8C818ED5-2F56-4171-9445-3AA4F44623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16867"/>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DE74FCE8-866C-4AFA-B45C-FACE2A6094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089941"/>
            <a:ext cx="3727829"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336042" y="2514600"/>
            <a:ext cx="3691753" cy="3666744"/>
          </a:xfrm>
        </p:spPr>
        <p:txBody>
          <a:bodyPr vert="horz" lIns="91440" tIns="45720" rIns="91440" bIns="45720" rtlCol="0">
            <a:normAutofit/>
          </a:bodyPr>
          <a:lstStyle/>
          <a:p>
            <a:r>
              <a:rPr lang="en-US" sz="1700"/>
              <a:t>Amazing resource for children to record their learning using pictures, notes, voice recordings </a:t>
            </a:r>
          </a:p>
          <a:p>
            <a:r>
              <a:rPr lang="en-US" sz="1700"/>
              <a:t>Learning and photos will be shared with parents at various points in the year.</a:t>
            </a:r>
          </a:p>
          <a:p>
            <a:pPr marL="0" indent="0">
              <a:buNone/>
            </a:pPr>
            <a:endParaRPr lang="en-US" sz="1700">
              <a:cs typeface="Calibri"/>
            </a:endParaRPr>
          </a:p>
        </p:txBody>
      </p:sp>
    </p:spTree>
    <p:extLst>
      <p:ext uri="{BB962C8B-B14F-4D97-AF65-F5344CB8AC3E}">
        <p14:creationId xmlns:p14="http://schemas.microsoft.com/office/powerpoint/2010/main" val="3692013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6" name="Rectangle 2055">
            <a:extLst>
              <a:ext uri="{FF2B5EF4-FFF2-40B4-BE49-F238E27FC236}">
                <a16:creationId xmlns:a16="http://schemas.microsoft.com/office/drawing/2014/main" id="{2659FDB4-FCBE-4A89-B46D-43D4FA5446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 name="Rounded Rectangle 4"/>
          <p:cNvSpPr/>
          <p:nvPr/>
        </p:nvSpPr>
        <p:spPr>
          <a:xfrm>
            <a:off x="359545" y="1070800"/>
            <a:ext cx="2954766" cy="55831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r">
              <a:lnSpc>
                <a:spcPct val="90000"/>
              </a:lnSpc>
              <a:spcBef>
                <a:spcPct val="0"/>
              </a:spcBef>
              <a:spcAft>
                <a:spcPts val="600"/>
              </a:spcAft>
            </a:pPr>
            <a:r>
              <a:rPr lang="en-US" sz="6000" kern="1200">
                <a:solidFill>
                  <a:schemeClr val="tx1"/>
                </a:solidFill>
                <a:latin typeface="+mj-lt"/>
                <a:ea typeface="+mj-ea"/>
                <a:cs typeface="+mj-cs"/>
              </a:rPr>
              <a:t>Expectations for Parents 2023-24</a:t>
            </a:r>
          </a:p>
        </p:txBody>
      </p:sp>
      <p:cxnSp>
        <p:nvCxnSpPr>
          <p:cNvPr id="2058" name="Straight Connector 2057">
            <a:extLst>
              <a:ext uri="{FF2B5EF4-FFF2-40B4-BE49-F238E27FC236}">
                <a16:creationId xmlns:a16="http://schemas.microsoft.com/office/drawing/2014/main" id="{C8F51B3F-8331-4E4A-AE96-D47B1006EEA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46039"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375" t="39028" r="53712" b="36922"/>
          <a:stretch/>
        </p:blipFill>
        <p:spPr bwMode="auto">
          <a:xfrm>
            <a:off x="7600699" y="6012670"/>
            <a:ext cx="1498862" cy="781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052" name="TextBox 5">
            <a:extLst>
              <a:ext uri="{FF2B5EF4-FFF2-40B4-BE49-F238E27FC236}">
                <a16:creationId xmlns:a16="http://schemas.microsoft.com/office/drawing/2014/main" id="{C2C2DF93-6AAD-FFD6-199C-E5CD1385148A}"/>
              </a:ext>
            </a:extLst>
          </p:cNvPr>
          <p:cNvGraphicFramePr/>
          <p:nvPr>
            <p:extLst>
              <p:ext uri="{D42A27DB-BD31-4B8C-83A1-F6EECF244321}">
                <p14:modId xmlns:p14="http://schemas.microsoft.com/office/powerpoint/2010/main" val="1612437151"/>
              </p:ext>
            </p:extLst>
          </p:nvPr>
        </p:nvGraphicFramePr>
        <p:xfrm>
          <a:off x="3831401" y="1070800"/>
          <a:ext cx="4683949" cy="55893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028033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1CD81A2A-6ED4-4EF4-A14C-912D31E148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Rounded Rectangle 4"/>
          <p:cNvSpPr/>
          <p:nvPr/>
        </p:nvSpPr>
        <p:spPr>
          <a:xfrm>
            <a:off x="628650" y="365125"/>
            <a:ext cx="4045020" cy="13255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nSpc>
                <a:spcPct val="90000"/>
              </a:lnSpc>
              <a:spcBef>
                <a:spcPct val="0"/>
              </a:spcBef>
              <a:spcAft>
                <a:spcPts val="600"/>
              </a:spcAft>
            </a:pPr>
            <a:r>
              <a:rPr lang="en-US" sz="3700" kern="1200">
                <a:solidFill>
                  <a:schemeClr val="tx1"/>
                </a:solidFill>
                <a:latin typeface="+mj-lt"/>
                <a:ea typeface="+mj-ea"/>
                <a:cs typeface="+mj-cs"/>
              </a:rPr>
              <a:t>Expectations for Behaviour 2023-24</a:t>
            </a:r>
          </a:p>
        </p:txBody>
      </p:sp>
      <p:sp>
        <p:nvSpPr>
          <p:cNvPr id="2057" name="Freeform: Shape 2056">
            <a:extLst>
              <a:ext uri="{FF2B5EF4-FFF2-40B4-BE49-F238E27FC236}">
                <a16:creationId xmlns:a16="http://schemas.microsoft.com/office/drawing/2014/main" id="{1661932C-CA15-4E17-B115-FAE7CBEE47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48992" y="1"/>
            <a:ext cx="866357"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extBox 5"/>
          <p:cNvSpPr txBox="1"/>
          <p:nvPr/>
        </p:nvSpPr>
        <p:spPr>
          <a:xfrm>
            <a:off x="628650" y="1825625"/>
            <a:ext cx="4045020" cy="4351338"/>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300"/>
              <a:t>We have high expectations of behaviour and we will expect your child to follow the School Rules. The children have:</a:t>
            </a:r>
            <a:endParaRPr lang="en-US" sz="1300" u="sng"/>
          </a:p>
          <a:p>
            <a:pPr indent="-228600">
              <a:lnSpc>
                <a:spcPct val="90000"/>
              </a:lnSpc>
              <a:spcAft>
                <a:spcPts val="600"/>
              </a:spcAft>
              <a:buFont typeface="Arial" panose="020B0604020202020204" pitchFamily="34" charset="0"/>
              <a:buChar char="•"/>
            </a:pPr>
            <a:endParaRPr lang="en-US" sz="1300"/>
          </a:p>
          <a:p>
            <a:pPr indent="-228600">
              <a:lnSpc>
                <a:spcPct val="90000"/>
              </a:lnSpc>
              <a:spcAft>
                <a:spcPts val="600"/>
              </a:spcAft>
              <a:buFont typeface="Arial" panose="020B0604020202020204" pitchFamily="34" charset="0"/>
              <a:buChar char="•"/>
            </a:pPr>
            <a:endParaRPr lang="en-US" sz="1300" b="1"/>
          </a:p>
          <a:p>
            <a:pPr marL="342900" indent="-228600">
              <a:lnSpc>
                <a:spcPct val="90000"/>
              </a:lnSpc>
              <a:spcAft>
                <a:spcPts val="600"/>
              </a:spcAft>
              <a:buFont typeface="Arial" panose="020B0604020202020204" pitchFamily="34" charset="0"/>
              <a:buChar char="•"/>
            </a:pPr>
            <a:r>
              <a:rPr lang="en-US" sz="1300"/>
              <a:t>A right to learn</a:t>
            </a:r>
          </a:p>
          <a:p>
            <a:pPr marL="285750" indent="-228600">
              <a:lnSpc>
                <a:spcPct val="90000"/>
              </a:lnSpc>
              <a:spcAft>
                <a:spcPts val="600"/>
              </a:spcAft>
              <a:buFont typeface="Arial" panose="020B0604020202020204" pitchFamily="34" charset="0"/>
              <a:buChar char="•"/>
            </a:pPr>
            <a:r>
              <a:rPr lang="en-US" sz="1300"/>
              <a:t>A responsibility to try to do the best that they can.</a:t>
            </a:r>
          </a:p>
          <a:p>
            <a:pPr marL="285750" indent="-228600">
              <a:lnSpc>
                <a:spcPct val="90000"/>
              </a:lnSpc>
              <a:spcAft>
                <a:spcPts val="600"/>
              </a:spcAft>
              <a:buFont typeface="Arial" panose="020B0604020202020204" pitchFamily="34" charset="0"/>
              <a:buChar char="•"/>
            </a:pPr>
            <a:endParaRPr lang="en-US" sz="1300"/>
          </a:p>
          <a:p>
            <a:pPr marL="285750" indent="-228600">
              <a:lnSpc>
                <a:spcPct val="90000"/>
              </a:lnSpc>
              <a:spcAft>
                <a:spcPts val="600"/>
              </a:spcAft>
              <a:buFont typeface="Arial" panose="020B0604020202020204" pitchFamily="34" charset="0"/>
              <a:buChar char="•"/>
            </a:pPr>
            <a:r>
              <a:rPr lang="en-US" sz="1300"/>
              <a:t>A right to be safe and cared for</a:t>
            </a:r>
          </a:p>
          <a:p>
            <a:pPr marL="285750" indent="-228600">
              <a:lnSpc>
                <a:spcPct val="90000"/>
              </a:lnSpc>
              <a:spcAft>
                <a:spcPts val="600"/>
              </a:spcAft>
              <a:buFont typeface="Arial" panose="020B0604020202020204" pitchFamily="34" charset="0"/>
              <a:buChar char="•"/>
            </a:pPr>
            <a:r>
              <a:rPr lang="en-US" sz="1300"/>
              <a:t>A responsibility to look after each other</a:t>
            </a:r>
          </a:p>
          <a:p>
            <a:pPr marL="285750" indent="-228600">
              <a:lnSpc>
                <a:spcPct val="90000"/>
              </a:lnSpc>
              <a:spcAft>
                <a:spcPts val="600"/>
              </a:spcAft>
              <a:buFont typeface="Arial" panose="020B0604020202020204" pitchFamily="34" charset="0"/>
              <a:buChar char="•"/>
            </a:pPr>
            <a:endParaRPr lang="en-US" sz="1300"/>
          </a:p>
          <a:p>
            <a:pPr marL="285750" indent="-228600">
              <a:lnSpc>
                <a:spcPct val="90000"/>
              </a:lnSpc>
              <a:spcAft>
                <a:spcPts val="600"/>
              </a:spcAft>
              <a:buFont typeface="Arial" panose="020B0604020202020204" pitchFamily="34" charset="0"/>
              <a:buChar char="•"/>
            </a:pPr>
            <a:r>
              <a:rPr lang="en-US" sz="1300"/>
              <a:t>A right to play</a:t>
            </a:r>
          </a:p>
          <a:p>
            <a:pPr marL="285750" indent="-228600">
              <a:lnSpc>
                <a:spcPct val="90000"/>
              </a:lnSpc>
              <a:spcAft>
                <a:spcPts val="600"/>
              </a:spcAft>
              <a:buFont typeface="Arial" panose="020B0604020202020204" pitchFamily="34" charset="0"/>
              <a:buChar char="•"/>
            </a:pPr>
            <a:r>
              <a:rPr lang="en-US" sz="1300"/>
              <a:t>A responsibility to include others</a:t>
            </a:r>
          </a:p>
          <a:p>
            <a:pPr marL="285750" indent="-228600">
              <a:lnSpc>
                <a:spcPct val="90000"/>
              </a:lnSpc>
              <a:spcAft>
                <a:spcPts val="600"/>
              </a:spcAft>
              <a:buFont typeface="Arial" panose="020B0604020202020204" pitchFamily="34" charset="0"/>
              <a:buChar char="•"/>
            </a:pPr>
            <a:endParaRPr lang="en-US" sz="1300"/>
          </a:p>
          <a:p>
            <a:pPr marL="285750" indent="-228600">
              <a:lnSpc>
                <a:spcPct val="90000"/>
              </a:lnSpc>
              <a:spcAft>
                <a:spcPts val="600"/>
              </a:spcAft>
              <a:buFont typeface="Arial" panose="020B0604020202020204" pitchFamily="34" charset="0"/>
              <a:buChar char="•"/>
            </a:pPr>
            <a:r>
              <a:rPr lang="en-US" sz="1300"/>
              <a:t>A right to be respected</a:t>
            </a:r>
          </a:p>
          <a:p>
            <a:pPr marL="285750" indent="-228600">
              <a:lnSpc>
                <a:spcPct val="90000"/>
              </a:lnSpc>
              <a:spcAft>
                <a:spcPts val="600"/>
              </a:spcAft>
              <a:buFont typeface="Arial" panose="020B0604020202020204" pitchFamily="34" charset="0"/>
              <a:buChar char="•"/>
            </a:pPr>
            <a:r>
              <a:rPr lang="en-US" sz="1300"/>
              <a:t>A responsibility to listen, to speak politely and to </a:t>
            </a:r>
            <a:br>
              <a:rPr lang="en-US" sz="1300"/>
            </a:br>
            <a:r>
              <a:rPr lang="en-US" sz="1300"/>
              <a:t>be honest</a:t>
            </a:r>
            <a:r>
              <a:rPr lang="en-US" sz="1300" b="1"/>
              <a:t>.</a:t>
            </a:r>
          </a:p>
          <a:p>
            <a:pPr marL="285750" indent="-228600">
              <a:lnSpc>
                <a:spcPct val="90000"/>
              </a:lnSpc>
              <a:spcAft>
                <a:spcPts val="600"/>
              </a:spcAft>
              <a:buFont typeface="Arial" panose="020B0604020202020204" pitchFamily="34" charset="0"/>
              <a:buChar char="•"/>
            </a:pPr>
            <a:endParaRPr lang="en-US" sz="1300"/>
          </a:p>
          <a:p>
            <a:pPr marL="285750" indent="-228600">
              <a:lnSpc>
                <a:spcPct val="90000"/>
              </a:lnSpc>
              <a:spcAft>
                <a:spcPts val="600"/>
              </a:spcAft>
              <a:buFont typeface="Arial" panose="020B0604020202020204" pitchFamily="34" charset="0"/>
              <a:buChar char="•"/>
            </a:pPr>
            <a:endParaRPr lang="en-US" sz="1300"/>
          </a:p>
          <a:p>
            <a:pPr marL="285750" indent="-228600">
              <a:lnSpc>
                <a:spcPct val="90000"/>
              </a:lnSpc>
              <a:spcAft>
                <a:spcPts val="600"/>
              </a:spcAft>
              <a:buFont typeface="Arial" panose="020B0604020202020204" pitchFamily="34" charset="0"/>
              <a:buChar char="•"/>
            </a:pPr>
            <a:endParaRPr lang="en-US" sz="1300"/>
          </a:p>
          <a:p>
            <a:pPr marL="285750" indent="-228600">
              <a:lnSpc>
                <a:spcPct val="90000"/>
              </a:lnSpc>
              <a:spcAft>
                <a:spcPts val="600"/>
              </a:spcAft>
              <a:buFont typeface="Arial" panose="020B0604020202020204" pitchFamily="34" charset="0"/>
              <a:buChar char="•"/>
            </a:pPr>
            <a:endParaRPr lang="en-US" sz="1300" b="1"/>
          </a:p>
        </p:txBody>
      </p:sp>
      <p:sp>
        <p:nvSpPr>
          <p:cNvPr id="2059" name="Oval 2058">
            <a:extLst>
              <a:ext uri="{FF2B5EF4-FFF2-40B4-BE49-F238E27FC236}">
                <a16:creationId xmlns:a16="http://schemas.microsoft.com/office/drawing/2014/main" id="{8590ADD5-9383-4D3D-9047-3DA2593CCB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06138" y="3423959"/>
            <a:ext cx="405617"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375" t="39028" r="53712" b="36922"/>
          <a:stretch/>
        </p:blipFill>
        <p:spPr bwMode="auto">
          <a:xfrm>
            <a:off x="5915388" y="2367969"/>
            <a:ext cx="2835788" cy="1478084"/>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61" name="Freeform: Shape 2060">
            <a:extLst>
              <a:ext uri="{FF2B5EF4-FFF2-40B4-BE49-F238E27FC236}">
                <a16:creationId xmlns:a16="http://schemas.microsoft.com/office/drawing/2014/main" id="{DABE3E45-88CF-45D8-8D40-C773324D93F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62201" y="1"/>
            <a:ext cx="1550211"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2063" name="Straight Connector 2062">
            <a:extLst>
              <a:ext uri="{FF2B5EF4-FFF2-40B4-BE49-F238E27FC236}">
                <a16:creationId xmlns:a16="http://schemas.microsoft.com/office/drawing/2014/main" id="{49CD1692-827B-4C8D-B4A1-134FD04CF45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104058"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65" name="Freeform: Shape 2064">
            <a:extLst>
              <a:ext uri="{FF2B5EF4-FFF2-40B4-BE49-F238E27FC236}">
                <a16:creationId xmlns:a16="http://schemas.microsoft.com/office/drawing/2014/main" id="{B91ECDA9-56DC-4270-8F33-01C5637B8C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5592435" y="5166682"/>
            <a:ext cx="1376793"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2067" name="Freeform: Shape 2066">
            <a:extLst>
              <a:ext uri="{FF2B5EF4-FFF2-40B4-BE49-F238E27FC236}">
                <a16:creationId xmlns:a16="http://schemas.microsoft.com/office/drawing/2014/main" id="{75F47824-961D-465D-84F9-EAE11BC617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07145" y="6033795"/>
            <a:ext cx="1493298"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69" name="Freeform: Shape 2068">
            <a:extLst>
              <a:ext uri="{FF2B5EF4-FFF2-40B4-BE49-F238E27FC236}">
                <a16:creationId xmlns:a16="http://schemas.microsoft.com/office/drawing/2014/main" id="{FEC9DA3E-C1D7-472D-B7C0-F71AE41FBA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8772" y="5519196"/>
            <a:ext cx="1005228"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39130746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E4D938A4-397D-4F8D-ADFF-E916F0E8C8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4498458" y="365125"/>
            <a:ext cx="4045020" cy="13255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nSpc>
                <a:spcPct val="90000"/>
              </a:lnSpc>
              <a:spcBef>
                <a:spcPct val="0"/>
              </a:spcBef>
              <a:spcAft>
                <a:spcPts val="600"/>
              </a:spcAft>
            </a:pPr>
            <a:r>
              <a:rPr lang="en-US" sz="2400">
                <a:solidFill>
                  <a:schemeClr val="tx1"/>
                </a:solidFill>
                <a:latin typeface="+mj-lt"/>
                <a:ea typeface="+mj-ea"/>
                <a:cs typeface="+mj-cs"/>
              </a:rPr>
              <a:t>Expectations for Behaviour for Learning 2023-24</a:t>
            </a:r>
          </a:p>
        </p:txBody>
      </p:sp>
      <p:sp>
        <p:nvSpPr>
          <p:cNvPr id="2057" name="Freeform: Shape 2056">
            <a:extLst>
              <a:ext uri="{FF2B5EF4-FFF2-40B4-BE49-F238E27FC236}">
                <a16:creationId xmlns:a16="http://schemas.microsoft.com/office/drawing/2014/main" id="{CB147A70-DC29-4DDF-A34C-2B82C6E229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06277"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2059" name="Straight Connector 2058">
            <a:extLst>
              <a:ext uri="{FF2B5EF4-FFF2-40B4-BE49-F238E27FC236}">
                <a16:creationId xmlns:a16="http://schemas.microsoft.com/office/drawing/2014/main" id="{2F61ABFD-DE05-41FD-A6B7-6D40196C157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06277" y="1026771"/>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pic>
        <p:nvPicPr>
          <p:cNvPr id="1026" name="Picture 2" descr="C:\Users\Helen Bampton\AppData\Local\Microsoft\Windows\INetCache\IE\3E4DWJEO\Award_star_(gold)[1].png"/>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020027" y="1465900"/>
            <a:ext cx="1861585" cy="1769654"/>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a:noFill/>
          <a:extLst>
            <a:ext uri="{909E8E84-426E-40DD-AFC4-6F175D3DCCD1}">
              <a14:hiddenFill xmlns:a14="http://schemas.microsoft.com/office/drawing/2010/main">
                <a:solidFill>
                  <a:srgbClr val="FFFFFF"/>
                </a:solidFill>
              </a14:hiddenFill>
            </a:ext>
          </a:extLst>
        </p:spPr>
      </p:pic>
      <p:sp>
        <p:nvSpPr>
          <p:cNvPr id="2061" name="Freeform: Shape 2060">
            <a:extLst>
              <a:ext uri="{FF2B5EF4-FFF2-40B4-BE49-F238E27FC236}">
                <a16:creationId xmlns:a16="http://schemas.microsoft.com/office/drawing/2014/main" id="{6C077334-5571-4B83-A83E-4CCCFA7B5E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517033" y="0"/>
            <a:ext cx="1570497" cy="1402773"/>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sp>
        <p:nvSpPr>
          <p:cNvPr id="2063" name="Oval 2062">
            <a:extLst>
              <a:ext uri="{FF2B5EF4-FFF2-40B4-BE49-F238E27FC236}">
                <a16:creationId xmlns:a16="http://schemas.microsoft.com/office/drawing/2014/main" id="{3B438362-1E1E-4C62-A99E-4134CB1636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78210" y="2755933"/>
            <a:ext cx="609320"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5" name="Freeform: Shape 2064">
            <a:extLst>
              <a:ext uri="{FF2B5EF4-FFF2-40B4-BE49-F238E27FC236}">
                <a16:creationId xmlns:a16="http://schemas.microsoft.com/office/drawing/2014/main" id="{0F646DF8-223D-47DD-95B1-F2654229E5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112081"/>
            <a:ext cx="889838"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375" t="39028" r="53712" b="36922"/>
          <a:stretch/>
        </p:blipFill>
        <p:spPr bwMode="auto">
          <a:xfrm>
            <a:off x="2641744" y="5255394"/>
            <a:ext cx="1549547" cy="807662"/>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498457" y="1825625"/>
            <a:ext cx="4045021" cy="4351338"/>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1500" dirty="0"/>
              <a:t>Reward is the best motivation for learning</a:t>
            </a:r>
            <a:br>
              <a:rPr lang="en-US" sz="1500" dirty="0"/>
            </a:br>
            <a:endParaRPr lang="en-US" sz="1500" u="sng"/>
          </a:p>
          <a:p>
            <a:pPr marL="285750" indent="-228600">
              <a:lnSpc>
                <a:spcPct val="90000"/>
              </a:lnSpc>
              <a:spcAft>
                <a:spcPts val="600"/>
              </a:spcAft>
              <a:buFont typeface="Arial" panose="020B0604020202020204" pitchFamily="34" charset="0"/>
              <a:buChar char="•"/>
            </a:pPr>
            <a:r>
              <a:rPr lang="en-US" sz="1500" dirty="0"/>
              <a:t>Children are expected to stay on ‘green’ – </a:t>
            </a:r>
            <a:endParaRPr lang="en-US" sz="1500" dirty="0">
              <a:cs typeface="Calibri"/>
            </a:endParaRPr>
          </a:p>
          <a:p>
            <a:pPr marL="285750" indent="-228600">
              <a:lnSpc>
                <a:spcPct val="90000"/>
              </a:lnSpc>
              <a:spcAft>
                <a:spcPts val="600"/>
              </a:spcAft>
              <a:buFont typeface="Arial" panose="020B0604020202020204" pitchFamily="34" charset="0"/>
              <a:buChar char="•"/>
            </a:pPr>
            <a:r>
              <a:rPr lang="en-US" sz="1500" dirty="0"/>
              <a:t>Children will be given </a:t>
            </a:r>
            <a:r>
              <a:rPr lang="en-US" sz="1500" b="1" dirty="0"/>
              <a:t>house points/ Dojos </a:t>
            </a:r>
            <a:r>
              <a:rPr lang="en-US" sz="1500" dirty="0"/>
              <a:t>for small achievements such as doing their best, listening well, helping a teacher, completing tasks well and so on.</a:t>
            </a:r>
            <a:endParaRPr lang="en-US" sz="1500" dirty="0">
              <a:cs typeface="Calibri"/>
            </a:endParaRPr>
          </a:p>
          <a:p>
            <a:pPr marL="285750" indent="-228600">
              <a:lnSpc>
                <a:spcPct val="90000"/>
              </a:lnSpc>
              <a:spcAft>
                <a:spcPts val="600"/>
              </a:spcAft>
              <a:buFont typeface="Arial" panose="020B0604020202020204" pitchFamily="34" charset="0"/>
              <a:buChar char="•"/>
            </a:pPr>
            <a:r>
              <a:rPr lang="en-US" sz="1500" dirty="0"/>
              <a:t>Children will be rewarded by being moved on the </a:t>
            </a:r>
            <a:r>
              <a:rPr lang="en-US" sz="1500" dirty="0" err="1"/>
              <a:t>behaviour</a:t>
            </a:r>
            <a:r>
              <a:rPr lang="en-US" sz="1500" dirty="0"/>
              <a:t> chart to </a:t>
            </a:r>
            <a:r>
              <a:rPr lang="en-US" sz="1500" b="1" dirty="0"/>
              <a:t>‘the star’ </a:t>
            </a:r>
            <a:r>
              <a:rPr lang="en-US" sz="1500" dirty="0"/>
              <a:t>if they have gone ‘over and above’ expectations – they will receive a class certificate to bring home– </a:t>
            </a:r>
            <a:endParaRPr lang="en-US" sz="1500" dirty="0">
              <a:cs typeface="Calibri"/>
            </a:endParaRPr>
          </a:p>
          <a:p>
            <a:pPr marL="285750" indent="-228600">
              <a:lnSpc>
                <a:spcPct val="90000"/>
              </a:lnSpc>
              <a:spcAft>
                <a:spcPts val="600"/>
              </a:spcAft>
              <a:buFont typeface="Arial" panose="020B0604020202020204" pitchFamily="34" charset="0"/>
              <a:buChar char="•"/>
            </a:pPr>
            <a:r>
              <a:rPr lang="en-US" sz="1500" dirty="0"/>
              <a:t>Personal achievements </a:t>
            </a:r>
            <a:r>
              <a:rPr lang="en-US" sz="1500" dirty="0" err="1"/>
              <a:t>recognised</a:t>
            </a:r>
            <a:r>
              <a:rPr lang="en-US" sz="1500" dirty="0"/>
              <a:t> in </a:t>
            </a:r>
            <a:r>
              <a:rPr lang="en-US" sz="1500" b="1" dirty="0"/>
              <a:t>certificates</a:t>
            </a:r>
            <a:r>
              <a:rPr lang="en-US" sz="1500" dirty="0"/>
              <a:t> given out in assembly.</a:t>
            </a:r>
            <a:endParaRPr lang="en-US" sz="1500" dirty="0">
              <a:cs typeface="Calibri"/>
            </a:endParaRPr>
          </a:p>
          <a:p>
            <a:pPr marL="285750" indent="-228600">
              <a:lnSpc>
                <a:spcPct val="90000"/>
              </a:lnSpc>
              <a:spcAft>
                <a:spcPts val="600"/>
              </a:spcAft>
              <a:buFont typeface="Arial" panose="020B0604020202020204" pitchFamily="34" charset="0"/>
              <a:buChar char="•"/>
            </a:pPr>
            <a:endParaRPr lang="en-US" sz="1500"/>
          </a:p>
          <a:p>
            <a:pPr marL="285750" indent="-228600">
              <a:lnSpc>
                <a:spcPct val="90000"/>
              </a:lnSpc>
              <a:spcAft>
                <a:spcPts val="600"/>
              </a:spcAft>
              <a:buFont typeface="Arial" panose="020B0604020202020204" pitchFamily="34" charset="0"/>
              <a:buChar char="•"/>
            </a:pPr>
            <a:endParaRPr lang="en-US" sz="1500" b="1"/>
          </a:p>
        </p:txBody>
      </p:sp>
      <p:sp>
        <p:nvSpPr>
          <p:cNvPr id="2067" name="Arc 2066">
            <a:extLst>
              <a:ext uri="{FF2B5EF4-FFF2-40B4-BE49-F238E27FC236}">
                <a16:creationId xmlns:a16="http://schemas.microsoft.com/office/drawing/2014/main" id="{4D3DC50D-CA0F-48F9-B17E-20D8669AA4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839903" y="4020019"/>
            <a:ext cx="3062574"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12127578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2" name="Rectangle 2051">
            <a:extLst>
              <a:ext uri="{FF2B5EF4-FFF2-40B4-BE49-F238E27FC236}">
                <a16:creationId xmlns:a16="http://schemas.microsoft.com/office/drawing/2014/main" id="{2EB492CD-616E-47F8-933B-5E2D952A059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53" name="Arc 2052">
            <a:extLst>
              <a:ext uri="{FF2B5EF4-FFF2-40B4-BE49-F238E27FC236}">
                <a16:creationId xmlns:a16="http://schemas.microsoft.com/office/drawing/2014/main" id="{59383CF9-23B5-4335-9B21-1791C4CF1C7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6100024" y="863980"/>
            <a:ext cx="2987899" cy="2240924"/>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Rounded Rectangle 4"/>
          <p:cNvSpPr/>
          <p:nvPr/>
        </p:nvSpPr>
        <p:spPr>
          <a:xfrm>
            <a:off x="4421221" y="479493"/>
            <a:ext cx="4094129" cy="13255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nSpc>
                <a:spcPct val="90000"/>
              </a:lnSpc>
              <a:spcBef>
                <a:spcPct val="0"/>
              </a:spcBef>
              <a:spcAft>
                <a:spcPts val="600"/>
              </a:spcAft>
            </a:pPr>
            <a:r>
              <a:rPr lang="en-US" sz="2400" kern="1200" dirty="0">
                <a:solidFill>
                  <a:schemeClr val="tx1"/>
                </a:solidFill>
                <a:latin typeface="+mj-lt"/>
                <a:ea typeface="+mj-ea"/>
                <a:cs typeface="+mj-cs"/>
              </a:rPr>
              <a:t>Expectations for </a:t>
            </a:r>
            <a:r>
              <a:rPr lang="en-US" sz="2400" kern="1200" dirty="0" err="1">
                <a:solidFill>
                  <a:schemeClr val="tx1"/>
                </a:solidFill>
                <a:latin typeface="+mj-lt"/>
                <a:ea typeface="+mj-ea"/>
                <a:cs typeface="+mj-cs"/>
              </a:rPr>
              <a:t>Behaviour</a:t>
            </a:r>
            <a:r>
              <a:rPr lang="en-US" sz="2400" kern="1200" dirty="0">
                <a:solidFill>
                  <a:schemeClr val="tx1"/>
                </a:solidFill>
                <a:latin typeface="+mj-lt"/>
                <a:ea typeface="+mj-ea"/>
                <a:cs typeface="+mj-cs"/>
              </a:rPr>
              <a:t> for Learning 2023-24</a:t>
            </a:r>
          </a:p>
        </p:txBody>
      </p:sp>
      <p:sp>
        <p:nvSpPr>
          <p:cNvPr id="2054" name="Freeform: Shape 2053">
            <a:extLst>
              <a:ext uri="{FF2B5EF4-FFF2-40B4-BE49-F238E27FC236}">
                <a16:creationId xmlns:a16="http://schemas.microsoft.com/office/drawing/2014/main" id="{0007FE00-9498-4706-B255-6437B0252C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004647"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375" t="39028" r="53712" b="36922"/>
          <a:stretch/>
        </p:blipFill>
        <p:spPr bwMode="auto">
          <a:xfrm>
            <a:off x="527386" y="2410344"/>
            <a:ext cx="3583036" cy="1867568"/>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421221" y="1984443"/>
            <a:ext cx="4094129" cy="4192520"/>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300" dirty="0"/>
              <a:t>We have high expectations of </a:t>
            </a:r>
            <a:r>
              <a:rPr lang="en-US" sz="1300" dirty="0" err="1"/>
              <a:t>behaviour</a:t>
            </a:r>
            <a:r>
              <a:rPr lang="en-US" sz="1300" dirty="0"/>
              <a:t> and we will expect your child to follow the School and class rules. </a:t>
            </a:r>
            <a:r>
              <a:rPr lang="en-US" sz="1300"/>
              <a:t/>
            </a:r>
            <a:br>
              <a:rPr lang="en-US" sz="1300"/>
            </a:br>
            <a:endParaRPr lang="en-US" sz="1300"/>
          </a:p>
          <a:p>
            <a:pPr marL="285750" indent="-228600">
              <a:lnSpc>
                <a:spcPct val="90000"/>
              </a:lnSpc>
              <a:spcAft>
                <a:spcPts val="600"/>
              </a:spcAft>
              <a:buFont typeface="Arial" panose="020B0604020202020204" pitchFamily="34" charset="0"/>
              <a:buChar char="•"/>
            </a:pPr>
            <a:r>
              <a:rPr lang="en-US" sz="1300" dirty="0"/>
              <a:t>Children who do not show the appropriate </a:t>
            </a:r>
            <a:r>
              <a:rPr lang="en-US" sz="1300" dirty="0" err="1"/>
              <a:t>behaviour</a:t>
            </a:r>
            <a:r>
              <a:rPr lang="en-US" sz="1300" dirty="0"/>
              <a:t> will be </a:t>
            </a:r>
            <a:r>
              <a:rPr lang="en-US" sz="1300" b="1" u="sng" dirty="0"/>
              <a:t>given a warning </a:t>
            </a:r>
            <a:r>
              <a:rPr lang="en-US" sz="1300" dirty="0"/>
              <a:t>– and asked to change their </a:t>
            </a:r>
            <a:r>
              <a:rPr lang="en-US" sz="1300" dirty="0" err="1"/>
              <a:t>behaviour</a:t>
            </a:r>
            <a:endParaRPr lang="en-US" sz="1300" dirty="0"/>
          </a:p>
          <a:p>
            <a:pPr marL="285750" indent="-228600">
              <a:lnSpc>
                <a:spcPct val="90000"/>
              </a:lnSpc>
              <a:spcAft>
                <a:spcPts val="600"/>
              </a:spcAft>
              <a:buFont typeface="Arial" panose="020B0604020202020204" pitchFamily="34" charset="0"/>
              <a:buChar char="•"/>
            </a:pPr>
            <a:r>
              <a:rPr lang="en-US" sz="1300" dirty="0"/>
              <a:t>Children continuing or showing other additional inappropriate </a:t>
            </a:r>
            <a:r>
              <a:rPr lang="en-US" sz="1300" dirty="0" err="1"/>
              <a:t>behaviour</a:t>
            </a:r>
            <a:r>
              <a:rPr lang="en-US" sz="1300" dirty="0"/>
              <a:t> will be </a:t>
            </a:r>
            <a:r>
              <a:rPr lang="en-US" sz="1300" b="1" dirty="0"/>
              <a:t>given an Amber card </a:t>
            </a:r>
            <a:r>
              <a:rPr lang="en-US" sz="1300" dirty="0"/>
              <a:t>which will be recorded in the School </a:t>
            </a:r>
            <a:r>
              <a:rPr lang="en-US" sz="1300" dirty="0" err="1"/>
              <a:t>Behaviour</a:t>
            </a:r>
            <a:r>
              <a:rPr lang="en-US" sz="1300" dirty="0"/>
              <a:t> book and 5 minutes of the following morning playtime will be missed in the time out room with a teacher.</a:t>
            </a:r>
          </a:p>
          <a:p>
            <a:pPr marL="285750" indent="-228600">
              <a:lnSpc>
                <a:spcPct val="90000"/>
              </a:lnSpc>
              <a:spcAft>
                <a:spcPts val="600"/>
              </a:spcAft>
              <a:buFont typeface="Arial" panose="020B0604020202020204" pitchFamily="34" charset="0"/>
              <a:buChar char="•"/>
            </a:pPr>
            <a:r>
              <a:rPr lang="en-US" sz="1300" dirty="0"/>
              <a:t>Children continuing or showing other additional inappropriate </a:t>
            </a:r>
            <a:r>
              <a:rPr lang="en-US" sz="1300" dirty="0" err="1"/>
              <a:t>behaviour</a:t>
            </a:r>
            <a:r>
              <a:rPr lang="en-US" sz="1300" dirty="0"/>
              <a:t> will be </a:t>
            </a:r>
            <a:r>
              <a:rPr lang="en-US" sz="1300" b="1" dirty="0"/>
              <a:t>given a Red card </a:t>
            </a:r>
            <a:r>
              <a:rPr lang="en-US" sz="1300" dirty="0"/>
              <a:t>which will be recorded in the School </a:t>
            </a:r>
            <a:r>
              <a:rPr lang="en-US" sz="1300" dirty="0" err="1"/>
              <a:t>Behaviour</a:t>
            </a:r>
            <a:r>
              <a:rPr lang="en-US" sz="1300" dirty="0"/>
              <a:t> book and parents will be informed. Children will miss their next morning break.</a:t>
            </a:r>
          </a:p>
          <a:p>
            <a:pPr marL="285750" indent="-228600">
              <a:lnSpc>
                <a:spcPct val="90000"/>
              </a:lnSpc>
              <a:spcAft>
                <a:spcPts val="600"/>
              </a:spcAft>
              <a:buFont typeface="Arial" panose="020B0604020202020204" pitchFamily="34" charset="0"/>
              <a:buChar char="•"/>
            </a:pPr>
            <a:r>
              <a:rPr lang="en-US" sz="1300" dirty="0"/>
              <a:t>Continual Red cards will require </a:t>
            </a:r>
            <a:r>
              <a:rPr lang="en-US" sz="1300" b="1" dirty="0"/>
              <a:t>further action </a:t>
            </a:r>
            <a:r>
              <a:rPr lang="en-US" sz="1300" dirty="0"/>
              <a:t>to be discussed with parents.</a:t>
            </a:r>
            <a:r>
              <a:rPr lang="en-US" sz="1300"/>
              <a:t/>
            </a:r>
            <a:br>
              <a:rPr lang="en-US" sz="1300"/>
            </a:br>
            <a:endParaRPr lang="en-US" sz="1300"/>
          </a:p>
          <a:p>
            <a:pPr marL="285750" indent="-228600">
              <a:lnSpc>
                <a:spcPct val="90000"/>
              </a:lnSpc>
              <a:spcAft>
                <a:spcPts val="600"/>
              </a:spcAft>
              <a:buFont typeface="Arial" panose="020B0604020202020204" pitchFamily="34" charset="0"/>
              <a:buChar char="•"/>
            </a:pPr>
            <a:r>
              <a:rPr lang="en-US" sz="1300" b="1" dirty="0"/>
              <a:t>Each day starts on Green! </a:t>
            </a:r>
          </a:p>
          <a:p>
            <a:pPr marL="285750" indent="-228600">
              <a:lnSpc>
                <a:spcPct val="90000"/>
              </a:lnSpc>
              <a:spcAft>
                <a:spcPts val="600"/>
              </a:spcAft>
              <a:buFont typeface="Arial" panose="020B0604020202020204" pitchFamily="34" charset="0"/>
              <a:buChar char="•"/>
            </a:pPr>
            <a:endParaRPr lang="en-US" sz="1300"/>
          </a:p>
          <a:p>
            <a:pPr marL="285750" indent="-228600">
              <a:lnSpc>
                <a:spcPct val="90000"/>
              </a:lnSpc>
              <a:spcAft>
                <a:spcPts val="600"/>
              </a:spcAft>
              <a:buFont typeface="Arial" panose="020B0604020202020204" pitchFamily="34" charset="0"/>
              <a:buChar char="•"/>
            </a:pPr>
            <a:endParaRPr lang="en-US" sz="1300"/>
          </a:p>
          <a:p>
            <a:pPr marL="285750" indent="-228600">
              <a:lnSpc>
                <a:spcPct val="90000"/>
              </a:lnSpc>
              <a:spcAft>
                <a:spcPts val="600"/>
              </a:spcAft>
              <a:buFont typeface="Arial" panose="020B0604020202020204" pitchFamily="34" charset="0"/>
              <a:buChar char="•"/>
            </a:pPr>
            <a:endParaRPr lang="en-US" sz="1300" b="1"/>
          </a:p>
        </p:txBody>
      </p:sp>
    </p:spTree>
    <p:extLst>
      <p:ext uri="{BB962C8B-B14F-4D97-AF65-F5344CB8AC3E}">
        <p14:creationId xmlns:p14="http://schemas.microsoft.com/office/powerpoint/2010/main" val="35876589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E92FEB64-6EEA-4759-B4A4-BD2C1E660B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Oval 2056">
            <a:extLst>
              <a:ext uri="{FF2B5EF4-FFF2-40B4-BE49-F238E27FC236}">
                <a16:creationId xmlns:a16="http://schemas.microsoft.com/office/drawing/2014/main" id="{B10BB131-AC8E-4A8E-A5D1-36260F720C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544" y="847600"/>
            <a:ext cx="3464954"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759736" y="1233241"/>
            <a:ext cx="3418157" cy="40646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nSpc>
                <a:spcPct val="90000"/>
              </a:lnSpc>
              <a:spcBef>
                <a:spcPct val="0"/>
              </a:spcBef>
              <a:spcAft>
                <a:spcPts val="600"/>
              </a:spcAft>
            </a:pPr>
            <a:r>
              <a:rPr lang="en-US" sz="4400" kern="1200">
                <a:solidFill>
                  <a:srgbClr val="FFFFFF"/>
                </a:solidFill>
                <a:latin typeface="+mj-lt"/>
                <a:ea typeface="+mj-ea"/>
                <a:cs typeface="+mj-cs"/>
              </a:rPr>
              <a:t>Routines and Expectations 2023-24</a:t>
            </a:r>
          </a:p>
        </p:txBody>
      </p:sp>
      <p:sp>
        <p:nvSpPr>
          <p:cNvPr id="2059" name="Freeform: Shape 2058">
            <a:extLst>
              <a:ext uri="{FF2B5EF4-FFF2-40B4-BE49-F238E27FC236}">
                <a16:creationId xmlns:a16="http://schemas.microsoft.com/office/drawing/2014/main" id="{14847E93-7DC1-4D4B-8829-B19AA7137C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7896" y="0"/>
            <a:ext cx="866357"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61" name="Freeform: Shape 2060">
            <a:extLst>
              <a:ext uri="{FF2B5EF4-FFF2-40B4-BE49-F238E27FC236}">
                <a16:creationId xmlns:a16="http://schemas.microsoft.com/office/drawing/2014/main" id="{5566D6E1-03A1-4D73-A4E0-35D74D568A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971133" y="-1"/>
            <a:ext cx="130305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2063" name="Freeform: Shape 2062">
            <a:extLst>
              <a:ext uri="{FF2B5EF4-FFF2-40B4-BE49-F238E27FC236}">
                <a16:creationId xmlns:a16="http://schemas.microsoft.com/office/drawing/2014/main" id="{9F835A99-04AC-494A-A572-AFE8413CC9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19805"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extBox 5"/>
          <p:cNvSpPr txBox="1"/>
          <p:nvPr/>
        </p:nvSpPr>
        <p:spPr>
          <a:xfrm>
            <a:off x="2775186" y="820880"/>
            <a:ext cx="5740163" cy="4898757"/>
          </a:xfrm>
          <a:prstGeom prst="rect">
            <a:avLst/>
          </a:prstGeom>
        </p:spPr>
        <p:txBody>
          <a:bodyPr vert="horz" lIns="91440" tIns="45720" rIns="91440" bIns="45720" rtlCol="0" anchor="t">
            <a:normAutofit/>
          </a:bodyPr>
          <a:lstStyle/>
          <a:p>
            <a:pPr marL="57150">
              <a:lnSpc>
                <a:spcPct val="90000"/>
              </a:lnSpc>
              <a:spcAft>
                <a:spcPts val="600"/>
              </a:spcAft>
            </a:pPr>
            <a:endParaRPr lang="en-US" sz="1100" b="1" dirty="0">
              <a:cs typeface="Calibri"/>
            </a:endParaRPr>
          </a:p>
          <a:p>
            <a:pPr marL="1143000" lvl="3">
              <a:lnSpc>
                <a:spcPct val="90000"/>
              </a:lnSpc>
              <a:spcAft>
                <a:spcPts val="600"/>
              </a:spcAft>
            </a:pPr>
            <a:r>
              <a:rPr lang="en-US" sz="1100" dirty="0"/>
              <a:t>                      </a:t>
            </a:r>
            <a:r>
              <a:rPr lang="en-US" sz="1600" dirty="0"/>
              <a:t>Please provide your child with:</a:t>
            </a:r>
            <a:endParaRPr lang="en-US" sz="1600">
              <a:cs typeface="Calibri"/>
            </a:endParaRPr>
          </a:p>
          <a:p>
            <a:pPr marL="2114550" lvl="4" indent="-228600">
              <a:lnSpc>
                <a:spcPct val="90000"/>
              </a:lnSpc>
              <a:spcAft>
                <a:spcPts val="600"/>
              </a:spcAft>
              <a:buFont typeface="Arial" panose="020B0604020202020204" pitchFamily="34" charset="0"/>
              <a:buChar char="•"/>
            </a:pPr>
            <a:r>
              <a:rPr lang="en-US" sz="1600" dirty="0"/>
              <a:t>Water bottle – clear and named</a:t>
            </a:r>
            <a:endParaRPr lang="en-US" sz="1600">
              <a:cs typeface="Calibri"/>
            </a:endParaRPr>
          </a:p>
          <a:p>
            <a:pPr marL="2114550" lvl="4" indent="-228600">
              <a:lnSpc>
                <a:spcPct val="90000"/>
              </a:lnSpc>
              <a:spcAft>
                <a:spcPts val="600"/>
              </a:spcAft>
              <a:buFont typeface="Arial" panose="020B0604020202020204" pitchFamily="34" charset="0"/>
              <a:buChar char="•"/>
            </a:pPr>
            <a:r>
              <a:rPr lang="en-US" sz="1600" dirty="0"/>
              <a:t>A named coat</a:t>
            </a:r>
            <a:endParaRPr lang="en-US" sz="1600">
              <a:cs typeface="Calibri"/>
            </a:endParaRPr>
          </a:p>
          <a:p>
            <a:pPr marL="2114550" lvl="4" indent="-228600">
              <a:lnSpc>
                <a:spcPct val="90000"/>
              </a:lnSpc>
              <a:spcAft>
                <a:spcPts val="600"/>
              </a:spcAft>
              <a:buFont typeface="Arial" panose="020B0604020202020204" pitchFamily="34" charset="0"/>
              <a:buChar char="•"/>
            </a:pPr>
            <a:r>
              <a:rPr lang="en-US" sz="1600" dirty="0"/>
              <a:t>Reading folder- preferably no rucksacks in KS1</a:t>
            </a:r>
            <a:endParaRPr lang="en-US" sz="1600">
              <a:cs typeface="Calibri"/>
            </a:endParaRPr>
          </a:p>
          <a:p>
            <a:pPr marL="2114550" lvl="4" indent="-228600">
              <a:lnSpc>
                <a:spcPct val="90000"/>
              </a:lnSpc>
              <a:spcAft>
                <a:spcPts val="600"/>
              </a:spcAft>
              <a:buFont typeface="Arial" panose="020B0604020202020204" pitchFamily="34" charset="0"/>
              <a:buChar char="•"/>
            </a:pPr>
            <a:r>
              <a:rPr lang="en-US" sz="1600" dirty="0"/>
              <a:t>Reading Record and reading book in school every day please</a:t>
            </a:r>
            <a:endParaRPr lang="en-US" sz="1600">
              <a:cs typeface="Calibri"/>
            </a:endParaRPr>
          </a:p>
          <a:p>
            <a:pPr marL="2114550" lvl="4" indent="-228600">
              <a:lnSpc>
                <a:spcPct val="90000"/>
              </a:lnSpc>
              <a:spcAft>
                <a:spcPts val="600"/>
              </a:spcAft>
              <a:buFont typeface="Arial" panose="020B0604020202020204" pitchFamily="34" charset="0"/>
              <a:buChar char="•"/>
            </a:pPr>
            <a:r>
              <a:rPr lang="en-US" sz="1600" dirty="0"/>
              <a:t>There is no need to bring in personal equipment like pencil cases or toys</a:t>
            </a:r>
            <a:endParaRPr lang="en-US" sz="1600">
              <a:cs typeface="Calibri"/>
            </a:endParaRPr>
          </a:p>
          <a:p>
            <a:pPr marL="2114550" lvl="4" indent="-228600">
              <a:lnSpc>
                <a:spcPct val="90000"/>
              </a:lnSpc>
              <a:spcAft>
                <a:spcPts val="600"/>
              </a:spcAft>
              <a:buFont typeface="Arial" panose="020B0604020202020204" pitchFamily="34" charset="0"/>
              <a:buChar char="•"/>
            </a:pPr>
            <a:r>
              <a:rPr lang="en-US" sz="1600" dirty="0"/>
              <a:t>Please only buy lace up shoes if your children can lace up their own shoes. This included PE trainers!!</a:t>
            </a:r>
            <a:endParaRPr lang="en-US" sz="1600">
              <a:cs typeface="Calibri"/>
            </a:endParaRPr>
          </a:p>
          <a:p>
            <a:pPr marL="2114550" lvl="4" indent="-228600">
              <a:lnSpc>
                <a:spcPct val="90000"/>
              </a:lnSpc>
              <a:spcAft>
                <a:spcPts val="600"/>
              </a:spcAft>
              <a:buFont typeface="Arial" panose="020B0604020202020204" pitchFamily="34" charset="0"/>
              <a:buChar char="•"/>
            </a:pPr>
            <a:r>
              <a:rPr lang="en-US" sz="1600" dirty="0"/>
              <a:t>PE Kits to be worn on PE days</a:t>
            </a:r>
            <a:endParaRPr lang="en-US" sz="1600">
              <a:cs typeface="Calibri"/>
            </a:endParaRPr>
          </a:p>
          <a:p>
            <a:pPr marL="2571750" lvl="5" indent="-228600">
              <a:lnSpc>
                <a:spcPct val="90000"/>
              </a:lnSpc>
              <a:spcAft>
                <a:spcPts val="600"/>
              </a:spcAft>
              <a:buFont typeface="Arial" panose="020B0604020202020204" pitchFamily="34" charset="0"/>
              <a:buChar char="•"/>
            </a:pPr>
            <a:r>
              <a:rPr lang="en-US" sz="1600" b="1" dirty="0"/>
              <a:t>ELMS Monday and Thursday</a:t>
            </a:r>
            <a:endParaRPr lang="en-US" sz="1600" b="1">
              <a:cs typeface="Calibri"/>
            </a:endParaRPr>
          </a:p>
          <a:p>
            <a:pPr marL="2571750" lvl="5" indent="-228600">
              <a:lnSpc>
                <a:spcPct val="90000"/>
              </a:lnSpc>
              <a:spcAft>
                <a:spcPts val="600"/>
              </a:spcAft>
              <a:buFont typeface="Arial" panose="020B0604020202020204" pitchFamily="34" charset="0"/>
              <a:buChar char="•"/>
            </a:pPr>
            <a:r>
              <a:rPr lang="en-US" sz="1600" b="1" dirty="0"/>
              <a:t>BEECH Monday and Wednesday</a:t>
            </a:r>
            <a:endParaRPr lang="en-US" sz="1600" b="1" dirty="0">
              <a:cs typeface="Calibri"/>
            </a:endParaRPr>
          </a:p>
          <a:p>
            <a:pPr lvl="5" indent="-228600">
              <a:lnSpc>
                <a:spcPct val="90000"/>
              </a:lnSpc>
              <a:spcAft>
                <a:spcPts val="600"/>
              </a:spcAft>
              <a:buFont typeface="Arial" panose="020B0604020202020204" pitchFamily="34" charset="0"/>
              <a:buChar char="•"/>
            </a:pPr>
            <a:endParaRPr lang="en-US" sz="1100" b="1"/>
          </a:p>
        </p:txBody>
      </p:sp>
      <p:sp>
        <p:nvSpPr>
          <p:cNvPr id="2065" name="Freeform: Shape 2064">
            <a:extLst>
              <a:ext uri="{FF2B5EF4-FFF2-40B4-BE49-F238E27FC236}">
                <a16:creationId xmlns:a16="http://schemas.microsoft.com/office/drawing/2014/main" id="{7B786209-1B0B-4CA9-9BDD-F7327066A8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161135"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67" name="Freeform: Shape 2066">
            <a:extLst>
              <a:ext uri="{FF2B5EF4-FFF2-40B4-BE49-F238E27FC236}">
                <a16:creationId xmlns:a16="http://schemas.microsoft.com/office/drawing/2014/main" id="{2D2964BB-484D-45AE-AD66-D407D06296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553792" y="5717905"/>
            <a:ext cx="1328706"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069" name="Freeform: Shape 2068">
            <a:extLst>
              <a:ext uri="{FF2B5EF4-FFF2-40B4-BE49-F238E27FC236}">
                <a16:creationId xmlns:a16="http://schemas.microsoft.com/office/drawing/2014/main" id="{6691AC69-A76E-4DAB-B565-468B6B87ACF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99729" y="6258755"/>
            <a:ext cx="1174455"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375" t="39028" r="53712" b="36922"/>
          <a:stretch/>
        </p:blipFill>
        <p:spPr bwMode="auto">
          <a:xfrm>
            <a:off x="7338252" y="5661248"/>
            <a:ext cx="1554228" cy="1008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68875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74B0B678-CD10-4371-96E5-2706F4579F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57" name="Group 2056">
            <a:extLst>
              <a:ext uri="{FF2B5EF4-FFF2-40B4-BE49-F238E27FC236}">
                <a16:creationId xmlns:a16="http://schemas.microsoft.com/office/drawing/2014/main" id="{A9270323-9616-4384-857D-E86B78272EFE}"/>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487838" y="2732147"/>
            <a:ext cx="5860051" cy="395784"/>
            <a:chOff x="6081624" y="1998368"/>
            <a:chExt cx="5613457" cy="782175"/>
          </a:xfrm>
          <a:solidFill>
            <a:schemeClr val="accent4"/>
          </a:solidFill>
        </p:grpSpPr>
        <p:sp>
          <p:nvSpPr>
            <p:cNvPr id="2058" name="Rectangle 2057">
              <a:extLst>
                <a:ext uri="{FF2B5EF4-FFF2-40B4-BE49-F238E27FC236}">
                  <a16:creationId xmlns:a16="http://schemas.microsoft.com/office/drawing/2014/main" id="{8A3838D5-9565-4601-BAC3-D1B5BDB803E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9" name="Rectangle 2058">
              <a:extLst>
                <a:ext uri="{FF2B5EF4-FFF2-40B4-BE49-F238E27FC236}">
                  <a16:creationId xmlns:a16="http://schemas.microsoft.com/office/drawing/2014/main" id="{3349A4B8-3246-4579-922E-FE1155C7F08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61" name="Rectangle 2060">
            <a:extLst>
              <a:ext uri="{FF2B5EF4-FFF2-40B4-BE49-F238E27FC236}">
                <a16:creationId xmlns:a16="http://schemas.microsoft.com/office/drawing/2014/main" id="{CBC4F608-B4B8-48C3-9572-C0F061B1CD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646" y="517897"/>
            <a:ext cx="8333796" cy="585796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4400606" y="847827"/>
            <a:ext cx="4056610" cy="11695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ormAutofit/>
          </a:bodyPr>
          <a:lstStyle/>
          <a:p>
            <a:pPr>
              <a:lnSpc>
                <a:spcPct val="90000"/>
              </a:lnSpc>
              <a:spcBef>
                <a:spcPct val="0"/>
              </a:spcBef>
              <a:spcAft>
                <a:spcPts val="600"/>
              </a:spcAft>
            </a:pPr>
            <a:r>
              <a:rPr lang="en-US" sz="3500">
                <a:solidFill>
                  <a:schemeClr val="tx1"/>
                </a:solidFill>
                <a:latin typeface="+mj-lt"/>
                <a:ea typeface="+mj-ea"/>
                <a:cs typeface="+mj-cs"/>
              </a:rPr>
              <a:t>Thank You! </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375" t="39028" r="53712" b="36922"/>
          <a:stretch/>
        </p:blipFill>
        <p:spPr bwMode="auto">
          <a:xfrm>
            <a:off x="685800" y="1206977"/>
            <a:ext cx="3291840" cy="1715789"/>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63" name="Rectangle 2062">
            <a:extLst>
              <a:ext uri="{FF2B5EF4-FFF2-40B4-BE49-F238E27FC236}">
                <a16:creationId xmlns:a16="http://schemas.microsoft.com/office/drawing/2014/main" id="{1382A32C-5B0C-4B1C-A074-76C6DBCC9F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467998" y="2188548"/>
            <a:ext cx="3780769"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C:\Users\Helen Bampton\AppData\Local\Microsoft\Windows\INetCache\IE\3E4DWJEO\hands-reaching[1].pn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85800" y="3735434"/>
            <a:ext cx="3291840" cy="226045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401589" y="2508105"/>
            <a:ext cx="4056610" cy="3632493"/>
          </a:xfrm>
          <a:prstGeom prst="rect">
            <a:avLst/>
          </a:prstGeom>
        </p:spPr>
        <p:txBody>
          <a:bodyPr vert="horz" lIns="91440" tIns="45720" rIns="91440" bIns="45720" rtlCol="0" anchor="ctr">
            <a:normAutofit/>
          </a:bodyPr>
          <a:lstStyle/>
          <a:p>
            <a:pPr marL="285750" indent="-228600">
              <a:lnSpc>
                <a:spcPct val="90000"/>
              </a:lnSpc>
              <a:spcAft>
                <a:spcPts val="600"/>
              </a:spcAft>
              <a:buFont typeface="Arial" panose="020B0604020202020204" pitchFamily="34" charset="0"/>
              <a:buChar char="•"/>
            </a:pPr>
            <a:r>
              <a:rPr lang="en-US" sz="1700"/>
              <a:t>We are in a partnership to educate your child</a:t>
            </a:r>
          </a:p>
          <a:p>
            <a:pPr marL="285750" indent="-228600">
              <a:lnSpc>
                <a:spcPct val="90000"/>
              </a:lnSpc>
              <a:spcAft>
                <a:spcPts val="600"/>
              </a:spcAft>
              <a:buFont typeface="Arial" panose="020B0604020202020204" pitchFamily="34" charset="0"/>
              <a:buChar char="•"/>
            </a:pPr>
            <a:r>
              <a:rPr lang="en-US" sz="1700"/>
              <a:t>Your support is vital and appreciated – please volunteer if you can!</a:t>
            </a:r>
          </a:p>
          <a:p>
            <a:pPr marL="285750" indent="-228600">
              <a:lnSpc>
                <a:spcPct val="90000"/>
              </a:lnSpc>
              <a:spcAft>
                <a:spcPts val="600"/>
              </a:spcAft>
              <a:buFont typeface="Arial" panose="020B0604020202020204" pitchFamily="34" charset="0"/>
              <a:buChar char="•"/>
            </a:pPr>
            <a:r>
              <a:rPr lang="en-US" sz="1700"/>
              <a:t>Please let us know early if you have any concerns </a:t>
            </a:r>
          </a:p>
          <a:p>
            <a:pPr marL="285750" indent="-228600">
              <a:lnSpc>
                <a:spcPct val="90000"/>
              </a:lnSpc>
              <a:spcAft>
                <a:spcPts val="600"/>
              </a:spcAft>
              <a:buFont typeface="Arial" panose="020B0604020202020204" pitchFamily="34" charset="0"/>
              <a:buChar char="•"/>
            </a:pPr>
            <a:r>
              <a:rPr lang="en-US" sz="1700"/>
              <a:t>Please bear with us – there are many children but they are all important to us!</a:t>
            </a:r>
          </a:p>
          <a:p>
            <a:pPr marL="285750" indent="-228600">
              <a:lnSpc>
                <a:spcPct val="90000"/>
              </a:lnSpc>
              <a:spcAft>
                <a:spcPts val="600"/>
              </a:spcAft>
              <a:buFont typeface="Arial" panose="020B0604020202020204" pitchFamily="34" charset="0"/>
              <a:buChar char="•"/>
            </a:pPr>
            <a:endParaRPr lang="en-US" sz="1700"/>
          </a:p>
        </p:txBody>
      </p:sp>
    </p:spTree>
    <p:extLst>
      <p:ext uri="{BB962C8B-B14F-4D97-AF65-F5344CB8AC3E}">
        <p14:creationId xmlns:p14="http://schemas.microsoft.com/office/powerpoint/2010/main" val="3948236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71" name="Rectangle 2070">
            <a:extLst>
              <a:ext uri="{FF2B5EF4-FFF2-40B4-BE49-F238E27FC236}">
                <a16:creationId xmlns:a16="http://schemas.microsoft.com/office/drawing/2014/main" id="{BA79A7CF-01AF-4178-9369-94E0C90EB0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6950931" y="2023110"/>
            <a:ext cx="1852218" cy="28460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nSpc>
                <a:spcPct val="90000"/>
              </a:lnSpc>
              <a:spcBef>
                <a:spcPct val="0"/>
              </a:spcBef>
              <a:spcAft>
                <a:spcPts val="600"/>
              </a:spcAft>
            </a:pPr>
            <a:r>
              <a:rPr lang="en-US" sz="3200" kern="1200">
                <a:solidFill>
                  <a:schemeClr val="tx1"/>
                </a:solidFill>
                <a:latin typeface="+mj-lt"/>
                <a:ea typeface="+mj-ea"/>
                <a:cs typeface="+mj-cs"/>
              </a:rPr>
              <a:t>Adults in Key Stage One 2023-24</a:t>
            </a:r>
          </a:p>
        </p:txBody>
      </p:sp>
      <p:sp>
        <p:nvSpPr>
          <p:cNvPr id="2072" name="Rectangle 2071">
            <a:extLst>
              <a:ext uri="{FF2B5EF4-FFF2-40B4-BE49-F238E27FC236}">
                <a16:creationId xmlns:a16="http://schemas.microsoft.com/office/drawing/2014/main" id="{99413ED5-9ED4-4772-BCE4-2BCAE6B12E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361045" y="245695"/>
            <a:ext cx="1715478" cy="643756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73" name="Rectangle 2072">
            <a:extLst>
              <a:ext uri="{FF2B5EF4-FFF2-40B4-BE49-F238E27FC236}">
                <a16:creationId xmlns:a16="http://schemas.microsoft.com/office/drawing/2014/main" id="{04357C93-F0CB-4A1C-8F77-4E906378981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6563" y="664308"/>
            <a:ext cx="6061974"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4" name="Rectangle 2073">
            <a:extLst>
              <a:ext uri="{FF2B5EF4-FFF2-40B4-BE49-F238E27FC236}">
                <a16:creationId xmlns:a16="http://schemas.microsoft.com/office/drawing/2014/main" id="{90F533E9-6690-41A8-A372-4C6C622D02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747951" y="3411145"/>
            <a:ext cx="1719072" cy="1142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08928" y="1818308"/>
            <a:ext cx="4980823" cy="664156"/>
          </a:xfrm>
          <a:prstGeom prst="rect">
            <a:avLst/>
          </a:prstGeom>
          <a:noFill/>
        </p:spPr>
        <p:txBody>
          <a:bodyPr wrap="square" rtlCol="0">
            <a:spAutoFit/>
          </a:bodyPr>
          <a:lstStyle/>
          <a:p>
            <a:pPr marL="191453" indent="-191453" defTabSz="612648">
              <a:spcAft>
                <a:spcPts val="600"/>
              </a:spcAft>
              <a:buFont typeface="Arial" panose="020B0604020202020204" pitchFamily="34" charset="0"/>
              <a:buChar char="•"/>
            </a:pPr>
            <a:endParaRPr lang="en-GB" sz="1608" b="1" u="sng" kern="1200">
              <a:solidFill>
                <a:schemeClr val="tx1"/>
              </a:solidFill>
              <a:latin typeface="+mn-lt"/>
              <a:ea typeface="+mn-ea"/>
              <a:cs typeface="+mn-cs"/>
            </a:endParaRPr>
          </a:p>
          <a:p>
            <a:pPr marL="191453" indent="-191453" defTabSz="612648">
              <a:spcAft>
                <a:spcPts val="600"/>
              </a:spcAft>
              <a:buFont typeface="Arial" panose="020B0604020202020204" pitchFamily="34" charset="0"/>
              <a:buChar char="•"/>
            </a:pPr>
            <a:r>
              <a:rPr lang="en-GB" sz="1608" b="1" u="sng" kern="1200">
                <a:solidFill>
                  <a:schemeClr val="tx1"/>
                </a:solidFill>
                <a:latin typeface="+mn-lt"/>
                <a:ea typeface="+mn-ea"/>
                <a:cs typeface="+mn-cs"/>
              </a:rPr>
              <a:t>Elms</a:t>
            </a:r>
            <a:endParaRPr lang="en-GB" sz="2400"/>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375" t="39028" r="53712" b="36922"/>
          <a:stretch/>
        </p:blipFill>
        <p:spPr bwMode="auto">
          <a:xfrm>
            <a:off x="4610678" y="4478125"/>
            <a:ext cx="1504478" cy="7841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389" y="1795291"/>
            <a:ext cx="831233" cy="868529"/>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27709" y="2989958"/>
            <a:ext cx="1017791" cy="875912"/>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87651" y="2980173"/>
            <a:ext cx="895541" cy="892157"/>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3389" y="2978956"/>
            <a:ext cx="997138" cy="879611"/>
          </a:xfrm>
          <a:prstGeom prst="rect">
            <a:avLst/>
          </a:prstGeom>
        </p:spPr>
      </p:pic>
      <p:sp>
        <p:nvSpPr>
          <p:cNvPr id="2" name="TextBox 1"/>
          <p:cNvSpPr txBox="1"/>
          <p:nvPr/>
        </p:nvSpPr>
        <p:spPr>
          <a:xfrm>
            <a:off x="477209" y="2648314"/>
            <a:ext cx="838371" cy="277897"/>
          </a:xfrm>
          <a:prstGeom prst="rect">
            <a:avLst/>
          </a:prstGeom>
          <a:noFill/>
        </p:spPr>
        <p:txBody>
          <a:bodyPr wrap="none" rtlCol="0">
            <a:spAutoFit/>
          </a:bodyPr>
          <a:lstStyle/>
          <a:p>
            <a:pPr defTabSz="612648">
              <a:spcAft>
                <a:spcPts val="600"/>
              </a:spcAft>
            </a:pPr>
            <a:r>
              <a:rPr lang="en-US" sz="1206" kern="1200" err="1">
                <a:solidFill>
                  <a:schemeClr val="tx1"/>
                </a:solidFill>
                <a:latin typeface="+mn-lt"/>
                <a:ea typeface="+mn-ea"/>
                <a:cs typeface="+mn-cs"/>
              </a:rPr>
              <a:t>Mrs</a:t>
            </a:r>
            <a:r>
              <a:rPr lang="en-US" sz="1206" kern="1200">
                <a:solidFill>
                  <a:schemeClr val="tx1"/>
                </a:solidFill>
                <a:latin typeface="+mn-lt"/>
                <a:ea typeface="+mn-ea"/>
                <a:cs typeface="+mn-cs"/>
              </a:rPr>
              <a:t> Farrar</a:t>
            </a:r>
            <a:endParaRPr lang="en-US"/>
          </a:p>
        </p:txBody>
      </p:sp>
      <p:sp>
        <p:nvSpPr>
          <p:cNvPr id="3" name="TextBox 2"/>
          <p:cNvSpPr txBox="1"/>
          <p:nvPr/>
        </p:nvSpPr>
        <p:spPr>
          <a:xfrm>
            <a:off x="2727710" y="3905152"/>
            <a:ext cx="938655" cy="277897"/>
          </a:xfrm>
          <a:prstGeom prst="rect">
            <a:avLst/>
          </a:prstGeom>
          <a:noFill/>
        </p:spPr>
        <p:txBody>
          <a:bodyPr wrap="none" rtlCol="0">
            <a:spAutoFit/>
          </a:bodyPr>
          <a:lstStyle/>
          <a:p>
            <a:pPr defTabSz="612648">
              <a:spcAft>
                <a:spcPts val="600"/>
              </a:spcAft>
            </a:pPr>
            <a:r>
              <a:rPr lang="en-US" sz="1206" kern="1200" err="1">
                <a:solidFill>
                  <a:schemeClr val="tx1"/>
                </a:solidFill>
                <a:latin typeface="+mn-lt"/>
                <a:ea typeface="+mn-ea"/>
                <a:cs typeface="+mn-cs"/>
              </a:rPr>
              <a:t>Mrs</a:t>
            </a:r>
            <a:r>
              <a:rPr lang="en-US" sz="1206" kern="1200">
                <a:solidFill>
                  <a:schemeClr val="tx1"/>
                </a:solidFill>
                <a:latin typeface="+mn-lt"/>
                <a:ea typeface="+mn-ea"/>
                <a:cs typeface="+mn-cs"/>
              </a:rPr>
              <a:t> Sandler</a:t>
            </a:r>
            <a:endParaRPr lang="en-US"/>
          </a:p>
        </p:txBody>
      </p:sp>
      <p:sp>
        <p:nvSpPr>
          <p:cNvPr id="4" name="TextBox 3"/>
          <p:cNvSpPr txBox="1"/>
          <p:nvPr/>
        </p:nvSpPr>
        <p:spPr>
          <a:xfrm>
            <a:off x="4569797" y="3858567"/>
            <a:ext cx="1008161" cy="277897"/>
          </a:xfrm>
          <a:prstGeom prst="rect">
            <a:avLst/>
          </a:prstGeom>
          <a:noFill/>
        </p:spPr>
        <p:txBody>
          <a:bodyPr wrap="none" rtlCol="0">
            <a:spAutoFit/>
          </a:bodyPr>
          <a:lstStyle/>
          <a:p>
            <a:pPr defTabSz="612648">
              <a:spcAft>
                <a:spcPts val="600"/>
              </a:spcAft>
            </a:pPr>
            <a:r>
              <a:rPr lang="en-US" sz="1206" kern="1200" err="1">
                <a:solidFill>
                  <a:schemeClr val="tx1"/>
                </a:solidFill>
                <a:latin typeface="+mn-lt"/>
                <a:ea typeface="+mn-ea"/>
                <a:cs typeface="+mn-cs"/>
              </a:rPr>
              <a:t>Mrs</a:t>
            </a:r>
            <a:r>
              <a:rPr lang="en-US" sz="1206" kern="1200">
                <a:solidFill>
                  <a:schemeClr val="tx1"/>
                </a:solidFill>
                <a:latin typeface="+mn-lt"/>
                <a:ea typeface="+mn-ea"/>
                <a:cs typeface="+mn-cs"/>
              </a:rPr>
              <a:t> Marshall</a:t>
            </a:r>
            <a:endParaRPr lang="en-US"/>
          </a:p>
        </p:txBody>
      </p:sp>
      <p:sp>
        <p:nvSpPr>
          <p:cNvPr id="11" name="TextBox 10"/>
          <p:cNvSpPr txBox="1"/>
          <p:nvPr/>
        </p:nvSpPr>
        <p:spPr>
          <a:xfrm>
            <a:off x="559862" y="3943843"/>
            <a:ext cx="870751" cy="277897"/>
          </a:xfrm>
          <a:prstGeom prst="rect">
            <a:avLst/>
          </a:prstGeom>
          <a:noFill/>
        </p:spPr>
        <p:txBody>
          <a:bodyPr wrap="none" rtlCol="0">
            <a:spAutoFit/>
          </a:bodyPr>
          <a:lstStyle/>
          <a:p>
            <a:pPr defTabSz="612648">
              <a:spcAft>
                <a:spcPts val="600"/>
              </a:spcAft>
            </a:pPr>
            <a:r>
              <a:rPr lang="en-US" sz="1206" kern="1200">
                <a:solidFill>
                  <a:schemeClr val="tx1"/>
                </a:solidFill>
                <a:latin typeface="+mn-lt"/>
                <a:ea typeface="+mn-ea"/>
                <a:cs typeface="+mn-cs"/>
              </a:rPr>
              <a:t>Miss Bruce</a:t>
            </a:r>
            <a:endParaRPr lang="en-US"/>
          </a:p>
        </p:txBody>
      </p:sp>
      <p:sp>
        <p:nvSpPr>
          <p:cNvPr id="12" name="TextBox 11"/>
          <p:cNvSpPr txBox="1"/>
          <p:nvPr/>
        </p:nvSpPr>
        <p:spPr>
          <a:xfrm>
            <a:off x="2727710" y="2681709"/>
            <a:ext cx="808298" cy="277897"/>
          </a:xfrm>
          <a:prstGeom prst="rect">
            <a:avLst/>
          </a:prstGeom>
          <a:noFill/>
        </p:spPr>
        <p:txBody>
          <a:bodyPr wrap="none" rtlCol="0">
            <a:spAutoFit/>
          </a:bodyPr>
          <a:lstStyle/>
          <a:p>
            <a:pPr defTabSz="612648">
              <a:spcAft>
                <a:spcPts val="600"/>
              </a:spcAft>
            </a:pPr>
            <a:r>
              <a:rPr lang="en-US" sz="1206" kern="1200">
                <a:solidFill>
                  <a:schemeClr val="tx1"/>
                </a:solidFill>
                <a:latin typeface="+mn-lt"/>
                <a:ea typeface="+mn-ea"/>
                <a:cs typeface="+mn-cs"/>
              </a:rPr>
              <a:t>Miss Rose</a:t>
            </a:r>
            <a:endParaRPr lang="en-US"/>
          </a:p>
        </p:txBody>
      </p:sp>
      <p:sp>
        <p:nvSpPr>
          <p:cNvPr id="15" name="TextBox 14"/>
          <p:cNvSpPr txBox="1"/>
          <p:nvPr/>
        </p:nvSpPr>
        <p:spPr>
          <a:xfrm>
            <a:off x="4616391" y="2663589"/>
            <a:ext cx="914609" cy="277897"/>
          </a:xfrm>
          <a:prstGeom prst="rect">
            <a:avLst/>
          </a:prstGeom>
          <a:noFill/>
        </p:spPr>
        <p:txBody>
          <a:bodyPr wrap="none" rtlCol="0">
            <a:spAutoFit/>
          </a:bodyPr>
          <a:lstStyle/>
          <a:p>
            <a:pPr defTabSz="612648">
              <a:spcAft>
                <a:spcPts val="600"/>
              </a:spcAft>
            </a:pPr>
            <a:r>
              <a:rPr lang="en-US" sz="1206" kern="1200" err="1">
                <a:solidFill>
                  <a:schemeClr val="tx1"/>
                </a:solidFill>
                <a:latin typeface="+mn-lt"/>
                <a:ea typeface="+mn-ea"/>
                <a:cs typeface="+mn-cs"/>
              </a:rPr>
              <a:t>Mrs</a:t>
            </a:r>
            <a:r>
              <a:rPr lang="en-US" sz="1206" kern="1200">
                <a:solidFill>
                  <a:schemeClr val="tx1"/>
                </a:solidFill>
                <a:latin typeface="+mn-lt"/>
                <a:ea typeface="+mn-ea"/>
                <a:cs typeface="+mn-cs"/>
              </a:rPr>
              <a:t> </a:t>
            </a:r>
            <a:r>
              <a:rPr lang="en-US" sz="1206" kern="1200" err="1">
                <a:solidFill>
                  <a:schemeClr val="tx1"/>
                </a:solidFill>
                <a:latin typeface="+mn-lt"/>
                <a:ea typeface="+mn-ea"/>
                <a:cs typeface="+mn-cs"/>
              </a:rPr>
              <a:t>Rusling</a:t>
            </a:r>
            <a:endParaRPr lang="en-US"/>
          </a:p>
        </p:txBody>
      </p:sp>
      <p:pic>
        <p:nvPicPr>
          <p:cNvPr id="13" name="Picture 12" descr="A person smiling at camera&#10;&#10;Description automatically generated">
            <a:extLst>
              <a:ext uri="{FF2B5EF4-FFF2-40B4-BE49-F238E27FC236}">
                <a16:creationId xmlns:a16="http://schemas.microsoft.com/office/drawing/2014/main" id="{DD079CAE-9F71-2734-85C0-A1275265B692}"/>
              </a:ext>
            </a:extLst>
          </p:cNvPr>
          <p:cNvPicPr>
            <a:picLocks noChangeAspect="1"/>
          </p:cNvPicPr>
          <p:nvPr/>
        </p:nvPicPr>
        <p:blipFill rotWithShape="1">
          <a:blip r:embed="rId7"/>
          <a:srcRect l="12000" t="8065" r="15200" b="9677"/>
          <a:stretch/>
        </p:blipFill>
        <p:spPr>
          <a:xfrm>
            <a:off x="2712646" y="1705414"/>
            <a:ext cx="907906" cy="1034876"/>
          </a:xfrm>
          <a:prstGeom prst="rect">
            <a:avLst/>
          </a:prstGeom>
        </p:spPr>
      </p:pic>
      <p:pic>
        <p:nvPicPr>
          <p:cNvPr id="14" name="Picture 13" descr="A person in a dress&#10;&#10;Description automatically generated">
            <a:extLst>
              <a:ext uri="{FF2B5EF4-FFF2-40B4-BE49-F238E27FC236}">
                <a16:creationId xmlns:a16="http://schemas.microsoft.com/office/drawing/2014/main" id="{C73A4D97-2039-F33D-114E-21F46A5C39FA}"/>
              </a:ext>
            </a:extLst>
          </p:cNvPr>
          <p:cNvPicPr>
            <a:picLocks noChangeAspect="1"/>
          </p:cNvPicPr>
          <p:nvPr/>
        </p:nvPicPr>
        <p:blipFill rotWithShape="1">
          <a:blip r:embed="rId8"/>
          <a:srcRect l="12522" t="8187" r="7932" b="2785"/>
          <a:stretch/>
        </p:blipFill>
        <p:spPr>
          <a:xfrm>
            <a:off x="4612682" y="1666637"/>
            <a:ext cx="924945" cy="1043539"/>
          </a:xfrm>
          <a:prstGeom prst="rect">
            <a:avLst/>
          </a:prstGeom>
        </p:spPr>
      </p:pic>
    </p:spTree>
    <p:extLst>
      <p:ext uri="{BB962C8B-B14F-4D97-AF65-F5344CB8AC3E}">
        <p14:creationId xmlns:p14="http://schemas.microsoft.com/office/powerpoint/2010/main" val="3273535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0" name="Rectangle 2059">
            <a:extLst>
              <a:ext uri="{FF2B5EF4-FFF2-40B4-BE49-F238E27FC236}">
                <a16:creationId xmlns:a16="http://schemas.microsoft.com/office/drawing/2014/main" id="{2B577FF9-3543-4875-815D-3D87BD8A20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Rounded Rectangle 4"/>
          <p:cNvSpPr/>
          <p:nvPr/>
        </p:nvSpPr>
        <p:spPr>
          <a:xfrm>
            <a:off x="213963" y="177813"/>
            <a:ext cx="3915889" cy="22065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ormAutofit/>
          </a:bodyPr>
          <a:lstStyle/>
          <a:p>
            <a:pPr algn="ctr">
              <a:lnSpc>
                <a:spcPct val="90000"/>
              </a:lnSpc>
              <a:spcBef>
                <a:spcPct val="0"/>
              </a:spcBef>
              <a:spcAft>
                <a:spcPts val="600"/>
              </a:spcAft>
            </a:pPr>
            <a:r>
              <a:rPr lang="en-US" sz="6000" kern="1200">
                <a:solidFill>
                  <a:schemeClr val="tx1"/>
                </a:solidFill>
                <a:latin typeface="+mj-lt"/>
                <a:ea typeface="+mj-ea"/>
                <a:cs typeface="+mj-cs"/>
              </a:rPr>
              <a:t>Homework 2023-24</a:t>
            </a:r>
          </a:p>
        </p:txBody>
      </p:sp>
      <p:sp>
        <p:nvSpPr>
          <p:cNvPr id="2062" name="Freeform: Shape 2061">
            <a:extLst>
              <a:ext uri="{FF2B5EF4-FFF2-40B4-BE49-F238E27FC236}">
                <a16:creationId xmlns:a16="http://schemas.microsoft.com/office/drawing/2014/main" id="{F5569EEC-E12F-4856-B407-02B2813A4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53044" y="0"/>
            <a:ext cx="130305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2064" name="Freeform: Shape 2063">
            <a:extLst>
              <a:ext uri="{FF2B5EF4-FFF2-40B4-BE49-F238E27FC236}">
                <a16:creationId xmlns:a16="http://schemas.microsoft.com/office/drawing/2014/main" id="{CF860788-3A6A-45A3-B3F1-06F1596656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25502" y="1"/>
            <a:ext cx="866356"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66" name="Freeform: Shape 2065">
            <a:extLst>
              <a:ext uri="{FF2B5EF4-FFF2-40B4-BE49-F238E27FC236}">
                <a16:creationId xmlns:a16="http://schemas.microsoft.com/office/drawing/2014/main" id="{DF1E3393-B852-4883-B778-ED352511294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24194" y="2916245"/>
            <a:ext cx="119806"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68" name="Freeform: Shape 2067">
            <a:extLst>
              <a:ext uri="{FF2B5EF4-FFF2-40B4-BE49-F238E27FC236}">
                <a16:creationId xmlns:a16="http://schemas.microsoft.com/office/drawing/2014/main" id="{39853D09-4205-4CC7-83EB-288E886AC9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61330" y="5717906"/>
            <a:ext cx="1328706"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070" name="Freeform: Shape 2069">
            <a:extLst>
              <a:ext uri="{FF2B5EF4-FFF2-40B4-BE49-F238E27FC236}">
                <a16:creationId xmlns:a16="http://schemas.microsoft.com/office/drawing/2014/main" id="{0D040B79-3E73-4A31-840D-D6B9C9FDFC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5633" y="6258756"/>
            <a:ext cx="1174455"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72" name="Freeform: Shape 2071">
            <a:extLst>
              <a:ext uri="{FF2B5EF4-FFF2-40B4-BE49-F238E27FC236}">
                <a16:creationId xmlns:a16="http://schemas.microsoft.com/office/drawing/2014/main" id="{156C6AE5-3F8B-42AC-9EA4-1B686A11E93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2865" y="5835650"/>
            <a:ext cx="1161135"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55" name="Rectangle 2054">
            <a:extLst>
              <a:ext uri="{FF2B5EF4-FFF2-40B4-BE49-F238E27FC236}">
                <a16:creationId xmlns:a16="http://schemas.microsoft.com/office/drawing/2014/main" id="{A4AC5506-6312-4701-8D3C-40187889A9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432" y="2140060"/>
            <a:ext cx="3704628" cy="29840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375" t="39028" r="53712" b="36922"/>
          <a:stretch/>
        </p:blipFill>
        <p:spPr bwMode="auto">
          <a:xfrm>
            <a:off x="7507961" y="3914932"/>
            <a:ext cx="805889" cy="4200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3" name="Table 2"/>
          <p:cNvGraphicFramePr>
            <a:graphicFrameLocks noGrp="1"/>
          </p:cNvGraphicFramePr>
          <p:nvPr>
            <p:extLst>
              <p:ext uri="{D42A27DB-BD31-4B8C-83A1-F6EECF244321}">
                <p14:modId xmlns:p14="http://schemas.microsoft.com/office/powerpoint/2010/main" val="2837766610"/>
              </p:ext>
            </p:extLst>
          </p:nvPr>
        </p:nvGraphicFramePr>
        <p:xfrm>
          <a:off x="616900" y="2855751"/>
          <a:ext cx="7541590" cy="2644437"/>
        </p:xfrm>
        <a:graphic>
          <a:graphicData uri="http://schemas.openxmlformats.org/drawingml/2006/table">
            <a:tbl>
              <a:tblPr firstRow="1" bandRow="1">
                <a:tableStyleId>{7DF18680-E054-41AD-8BC1-D1AEF772440D}</a:tableStyleId>
              </a:tblPr>
              <a:tblGrid>
                <a:gridCol w="1404040">
                  <a:extLst>
                    <a:ext uri="{9D8B030D-6E8A-4147-A177-3AD203B41FA5}">
                      <a16:colId xmlns:a16="http://schemas.microsoft.com/office/drawing/2014/main" val="20000"/>
                    </a:ext>
                  </a:extLst>
                </a:gridCol>
                <a:gridCol w="1457031">
                  <a:extLst>
                    <a:ext uri="{9D8B030D-6E8A-4147-A177-3AD203B41FA5}">
                      <a16:colId xmlns:a16="http://schemas.microsoft.com/office/drawing/2014/main" val="20001"/>
                    </a:ext>
                  </a:extLst>
                </a:gridCol>
                <a:gridCol w="1586315">
                  <a:extLst>
                    <a:ext uri="{9D8B030D-6E8A-4147-A177-3AD203B41FA5}">
                      <a16:colId xmlns:a16="http://schemas.microsoft.com/office/drawing/2014/main" val="20002"/>
                    </a:ext>
                  </a:extLst>
                </a:gridCol>
                <a:gridCol w="1690164">
                  <a:extLst>
                    <a:ext uri="{9D8B030D-6E8A-4147-A177-3AD203B41FA5}">
                      <a16:colId xmlns:a16="http://schemas.microsoft.com/office/drawing/2014/main" val="20003"/>
                    </a:ext>
                  </a:extLst>
                </a:gridCol>
                <a:gridCol w="1404040">
                  <a:extLst>
                    <a:ext uri="{9D8B030D-6E8A-4147-A177-3AD203B41FA5}">
                      <a16:colId xmlns:a16="http://schemas.microsoft.com/office/drawing/2014/main" val="20005"/>
                    </a:ext>
                  </a:extLst>
                </a:gridCol>
              </a:tblGrid>
              <a:tr h="979421">
                <a:tc>
                  <a:txBody>
                    <a:bodyPr/>
                    <a:lstStyle/>
                    <a:p>
                      <a:endParaRPr lang="en-US"/>
                    </a:p>
                  </a:txBody>
                  <a:tcPr/>
                </a:tc>
                <a:tc>
                  <a:txBody>
                    <a:bodyPr/>
                    <a:lstStyle/>
                    <a:p>
                      <a:r>
                        <a:rPr lang="en-US"/>
                        <a:t>Daily Reading</a:t>
                      </a:r>
                    </a:p>
                  </a:txBody>
                  <a:tcPr/>
                </a:tc>
                <a:tc>
                  <a:txBody>
                    <a:bodyPr/>
                    <a:lstStyle/>
                    <a:p>
                      <a:r>
                        <a:rPr lang="en-US"/>
                        <a:t>Common exception words</a:t>
                      </a:r>
                    </a:p>
                  </a:txBody>
                  <a:tcPr/>
                </a:tc>
                <a:tc>
                  <a:txBody>
                    <a:bodyPr/>
                    <a:lstStyle/>
                    <a:p>
                      <a:r>
                        <a:rPr lang="en-US"/>
                        <a:t>Occasional </a:t>
                      </a:r>
                      <a:r>
                        <a:rPr lang="en-US" err="1"/>
                        <a:t>maths</a:t>
                      </a:r>
                      <a:r>
                        <a:rPr lang="en-US"/>
                        <a:t>/ art/ other activities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Spellings</a:t>
                      </a:r>
                    </a:p>
                    <a:p>
                      <a:endParaRPr lang="en-US"/>
                    </a:p>
                  </a:txBody>
                  <a:tcPr/>
                </a:tc>
                <a:extLst>
                  <a:ext uri="{0D108BD9-81ED-4DB2-BD59-A6C34878D82A}">
                    <a16:rowId xmlns:a16="http://schemas.microsoft.com/office/drawing/2014/main" val="10000"/>
                  </a:ext>
                </a:extLst>
              </a:tr>
              <a:tr h="685595">
                <a:tc>
                  <a:txBody>
                    <a:bodyPr/>
                    <a:lstStyle/>
                    <a:p>
                      <a:r>
                        <a:rPr lang="en-US"/>
                        <a:t>Elms</a:t>
                      </a:r>
                    </a:p>
                  </a:txBody>
                  <a:tcPr/>
                </a:tc>
                <a:tc>
                  <a:txBody>
                    <a:bodyPr/>
                    <a:lstStyle/>
                    <a:p>
                      <a:r>
                        <a:rPr lang="en-US"/>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a:t>
                      </a:r>
                    </a:p>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a:p>
                  </a:txBody>
                  <a:tcPr/>
                </a:tc>
                <a:tc>
                  <a:txBody>
                    <a:bodyPr/>
                    <a:lstStyle/>
                    <a:p>
                      <a:endParaRPr lang="en-US"/>
                    </a:p>
                  </a:txBody>
                  <a:tcPr/>
                </a:tc>
                <a:extLst>
                  <a:ext uri="{0D108BD9-81ED-4DB2-BD59-A6C34878D82A}">
                    <a16:rowId xmlns:a16="http://schemas.microsoft.com/office/drawing/2014/main" val="10001"/>
                  </a:ext>
                </a:extLst>
              </a:tr>
              <a:tr h="979421">
                <a:tc>
                  <a:txBody>
                    <a:bodyPr/>
                    <a:lstStyle/>
                    <a:p>
                      <a:r>
                        <a:rPr lang="en-US"/>
                        <a:t>Beech</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t>
                      </a:r>
                    </a:p>
                    <a:p>
                      <a:endParaRPr lang="en-US"/>
                    </a:p>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a:t>
                      </a:r>
                    </a:p>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t>
                      </a:r>
                    </a:p>
                    <a:p>
                      <a:endParaRPr lang="en-US"/>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71260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71" name="Rectangle 2070">
            <a:extLst>
              <a:ext uri="{FF2B5EF4-FFF2-40B4-BE49-F238E27FC236}">
                <a16:creationId xmlns:a16="http://schemas.microsoft.com/office/drawing/2014/main" id="{1CD81A2A-6ED4-4EF4-A14C-912D31E148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Rounded Rectangle 4"/>
          <p:cNvSpPr/>
          <p:nvPr/>
        </p:nvSpPr>
        <p:spPr>
          <a:xfrm>
            <a:off x="628650" y="365125"/>
            <a:ext cx="4045020" cy="13255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nSpc>
                <a:spcPct val="90000"/>
              </a:lnSpc>
              <a:spcBef>
                <a:spcPct val="0"/>
              </a:spcBef>
              <a:spcAft>
                <a:spcPts val="600"/>
              </a:spcAft>
            </a:pPr>
            <a:r>
              <a:rPr lang="en-US" sz="3700" kern="1200" dirty="0">
                <a:solidFill>
                  <a:schemeClr val="tx1"/>
                </a:solidFill>
                <a:latin typeface="+mj-lt"/>
                <a:ea typeface="+mj-ea"/>
                <a:cs typeface="+mj-cs"/>
              </a:rPr>
              <a:t>What homework can I expect? </a:t>
            </a:r>
          </a:p>
        </p:txBody>
      </p:sp>
      <p:sp>
        <p:nvSpPr>
          <p:cNvPr id="2072" name="Freeform: Shape 2071">
            <a:extLst>
              <a:ext uri="{FF2B5EF4-FFF2-40B4-BE49-F238E27FC236}">
                <a16:creationId xmlns:a16="http://schemas.microsoft.com/office/drawing/2014/main" id="{1661932C-CA15-4E17-B115-FAE7CBEE47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48992" y="1"/>
            <a:ext cx="866357"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extBox 5"/>
          <p:cNvSpPr txBox="1"/>
          <p:nvPr/>
        </p:nvSpPr>
        <p:spPr>
          <a:xfrm>
            <a:off x="628650" y="1825625"/>
            <a:ext cx="4045020" cy="4351338"/>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000" b="1"/>
              <a:t>Reading: </a:t>
            </a:r>
            <a:r>
              <a:rPr lang="en-US" sz="1000"/>
              <a:t>Listening to your child is the most important homework you can do with your child in KS1. Expectations are 4x a week minimum. Chatting about the book before/ during/ after is really important to the children’s understanding and enjoyment of the story. </a:t>
            </a:r>
          </a:p>
          <a:p>
            <a:pPr indent="-228600">
              <a:lnSpc>
                <a:spcPct val="90000"/>
              </a:lnSpc>
              <a:spcAft>
                <a:spcPts val="600"/>
              </a:spcAft>
              <a:buFont typeface="Arial" panose="020B0604020202020204" pitchFamily="34" charset="0"/>
              <a:buChar char="•"/>
            </a:pPr>
            <a:endParaRPr lang="en-US" sz="1000"/>
          </a:p>
          <a:p>
            <a:pPr indent="-228600">
              <a:lnSpc>
                <a:spcPct val="90000"/>
              </a:lnSpc>
              <a:spcAft>
                <a:spcPts val="600"/>
              </a:spcAft>
              <a:buFont typeface="Arial" panose="020B0604020202020204" pitchFamily="34" charset="0"/>
              <a:buChar char="•"/>
            </a:pPr>
            <a:r>
              <a:rPr lang="en-US" sz="1000" b="1"/>
              <a:t>Common exception words: </a:t>
            </a:r>
            <a:r>
              <a:rPr lang="en-US" sz="1000"/>
              <a:t>The children learn to read, and write, a set of CEW in each class. These are notoriously ‘tricky’ to master and need constant revision to make them ‘stick’ in the children’s long term memories. They may remember them on the day that they learn/ revise them, but may then spell them incorrectly when writing independently. We will be focusing on these words as part of their home learning. </a:t>
            </a:r>
          </a:p>
          <a:p>
            <a:pPr indent="-228600">
              <a:lnSpc>
                <a:spcPct val="90000"/>
              </a:lnSpc>
              <a:spcAft>
                <a:spcPts val="600"/>
              </a:spcAft>
              <a:buFont typeface="Arial" panose="020B0604020202020204" pitchFamily="34" charset="0"/>
              <a:buChar char="•"/>
            </a:pPr>
            <a:endParaRPr lang="en-US" sz="1000"/>
          </a:p>
          <a:p>
            <a:pPr indent="-228600">
              <a:lnSpc>
                <a:spcPct val="90000"/>
              </a:lnSpc>
              <a:spcAft>
                <a:spcPts val="600"/>
              </a:spcAft>
              <a:buFont typeface="Arial" panose="020B0604020202020204" pitchFamily="34" charset="0"/>
              <a:buChar char="•"/>
            </a:pPr>
            <a:r>
              <a:rPr lang="en-US" sz="1000" b="1"/>
              <a:t>Spellings in Beech</a:t>
            </a:r>
            <a:r>
              <a:rPr lang="en-US" sz="1000"/>
              <a:t>: Children will receive weekly spellings to learn at home. They will contain a mixture of spelling patters, spelling exceptions, common exception words and high frequency words. Children will be tested each week, and it is important they feel prepared. To help these spellings 'stick' in their long-term memory they should be practiced across the week in a range of ways. At the end of each term, we will send home at random so spellings that have been taught across the term. It is useful to practice previous spellings randomly at home too.</a:t>
            </a:r>
          </a:p>
          <a:p>
            <a:pPr indent="-228600">
              <a:lnSpc>
                <a:spcPct val="90000"/>
              </a:lnSpc>
              <a:spcAft>
                <a:spcPts val="600"/>
              </a:spcAft>
              <a:buFont typeface="Arial" panose="020B0604020202020204" pitchFamily="34" charset="0"/>
              <a:buChar char="•"/>
            </a:pPr>
            <a:endParaRPr lang="en-US" sz="1000" b="1"/>
          </a:p>
          <a:p>
            <a:pPr indent="-228600">
              <a:lnSpc>
                <a:spcPct val="90000"/>
              </a:lnSpc>
              <a:spcAft>
                <a:spcPts val="600"/>
              </a:spcAft>
              <a:buFont typeface="Arial" panose="020B0604020202020204" pitchFamily="34" charset="0"/>
              <a:buChar char="•"/>
            </a:pPr>
            <a:r>
              <a:rPr lang="en-US" sz="1000" b="1"/>
              <a:t>Other activities: </a:t>
            </a:r>
            <a:r>
              <a:rPr lang="en-US" sz="1000"/>
              <a:t>Children will, on other occasions, be given short maths/ art/ science activities to fit in with other topic areas. </a:t>
            </a:r>
            <a:br>
              <a:rPr lang="en-US" sz="1000"/>
            </a:br>
            <a:r>
              <a:rPr lang="en-US" sz="1000"/>
              <a:t>	</a:t>
            </a:r>
            <a:endParaRPr lang="en-US" sz="1000" b="1"/>
          </a:p>
        </p:txBody>
      </p:sp>
      <p:sp>
        <p:nvSpPr>
          <p:cNvPr id="2073" name="Oval 2072">
            <a:extLst>
              <a:ext uri="{FF2B5EF4-FFF2-40B4-BE49-F238E27FC236}">
                <a16:creationId xmlns:a16="http://schemas.microsoft.com/office/drawing/2014/main" id="{8590ADD5-9383-4D3D-9047-3DA2593CCB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06138" y="3423959"/>
            <a:ext cx="405617"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375" t="39028" r="53712" b="36922"/>
          <a:stretch/>
        </p:blipFill>
        <p:spPr bwMode="auto">
          <a:xfrm>
            <a:off x="5915388" y="2367969"/>
            <a:ext cx="2835788" cy="1478084"/>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80" name="Freeform: Shape 2079">
            <a:extLst>
              <a:ext uri="{FF2B5EF4-FFF2-40B4-BE49-F238E27FC236}">
                <a16:creationId xmlns:a16="http://schemas.microsoft.com/office/drawing/2014/main" id="{DABE3E45-88CF-45D8-8D40-C773324D93F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62201" y="1"/>
            <a:ext cx="1550211"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2082" name="Straight Connector 2081">
            <a:extLst>
              <a:ext uri="{FF2B5EF4-FFF2-40B4-BE49-F238E27FC236}">
                <a16:creationId xmlns:a16="http://schemas.microsoft.com/office/drawing/2014/main" id="{49CD1692-827B-4C8D-B4A1-134FD04CF45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104058"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84" name="Freeform: Shape 2083">
            <a:extLst>
              <a:ext uri="{FF2B5EF4-FFF2-40B4-BE49-F238E27FC236}">
                <a16:creationId xmlns:a16="http://schemas.microsoft.com/office/drawing/2014/main" id="{B91ECDA9-56DC-4270-8F33-01C5637B8C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5592435" y="5166682"/>
            <a:ext cx="1376793"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2086" name="Freeform: Shape 2085">
            <a:extLst>
              <a:ext uri="{FF2B5EF4-FFF2-40B4-BE49-F238E27FC236}">
                <a16:creationId xmlns:a16="http://schemas.microsoft.com/office/drawing/2014/main" id="{75F47824-961D-465D-84F9-EAE11BC617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07145" y="6033795"/>
            <a:ext cx="1493298"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88" name="Freeform: Shape 2087">
            <a:extLst>
              <a:ext uri="{FF2B5EF4-FFF2-40B4-BE49-F238E27FC236}">
                <a16:creationId xmlns:a16="http://schemas.microsoft.com/office/drawing/2014/main" id="{FEC9DA3E-C1D7-472D-B7C0-F71AE41FBA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8772" y="5519196"/>
            <a:ext cx="1005228"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753976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1CD81A2A-6ED4-4EF4-A14C-912D31E148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Rounded Rectangle 4"/>
          <p:cNvSpPr/>
          <p:nvPr/>
        </p:nvSpPr>
        <p:spPr>
          <a:xfrm>
            <a:off x="628650" y="365125"/>
            <a:ext cx="4045020" cy="13255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nSpc>
                <a:spcPct val="90000"/>
              </a:lnSpc>
              <a:spcBef>
                <a:spcPct val="0"/>
              </a:spcBef>
              <a:spcAft>
                <a:spcPts val="600"/>
              </a:spcAft>
            </a:pPr>
            <a:r>
              <a:rPr lang="en-US" sz="2400" kern="1200">
                <a:solidFill>
                  <a:schemeClr val="tx1"/>
                </a:solidFill>
                <a:latin typeface="+mj-lt"/>
                <a:ea typeface="+mj-ea"/>
                <a:cs typeface="+mj-cs"/>
              </a:rPr>
              <a:t>How can I best support my child with their homework?</a:t>
            </a:r>
          </a:p>
        </p:txBody>
      </p:sp>
      <p:sp>
        <p:nvSpPr>
          <p:cNvPr id="2057" name="Freeform: Shape 2056">
            <a:extLst>
              <a:ext uri="{FF2B5EF4-FFF2-40B4-BE49-F238E27FC236}">
                <a16:creationId xmlns:a16="http://schemas.microsoft.com/office/drawing/2014/main" id="{1661932C-CA15-4E17-B115-FAE7CBEE47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48992" y="1"/>
            <a:ext cx="866357"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extBox 5"/>
          <p:cNvSpPr txBox="1"/>
          <p:nvPr/>
        </p:nvSpPr>
        <p:spPr>
          <a:xfrm>
            <a:off x="628650" y="1825625"/>
            <a:ext cx="4045020" cy="4351338"/>
          </a:xfrm>
          <a:prstGeom prst="rect">
            <a:avLst/>
          </a:prstGeom>
        </p:spPr>
        <p:txBody>
          <a:bodyPr vert="horz" lIns="91440" tIns="45720" rIns="91440" bIns="45720" rtlCol="0">
            <a:normAutofit/>
          </a:bodyPr>
          <a:lstStyle/>
          <a:p>
            <a:pPr marL="285750" indent="-228600">
              <a:lnSpc>
                <a:spcPct val="90000"/>
              </a:lnSpc>
              <a:spcAft>
                <a:spcPts val="600"/>
              </a:spcAft>
              <a:buFont typeface="Arial" panose="020B0604020202020204" pitchFamily="34" charset="0"/>
              <a:buChar char="•"/>
            </a:pPr>
            <a:r>
              <a:rPr lang="en-US" sz="1300"/>
              <a:t>Try to pick a time where they aren’t too tired or hungry. </a:t>
            </a:r>
          </a:p>
          <a:p>
            <a:pPr marL="285750" indent="-228600">
              <a:lnSpc>
                <a:spcPct val="90000"/>
              </a:lnSpc>
              <a:spcAft>
                <a:spcPts val="600"/>
              </a:spcAft>
              <a:buFont typeface="Arial" panose="020B0604020202020204" pitchFamily="34" charset="0"/>
              <a:buChar char="•"/>
            </a:pPr>
            <a:r>
              <a:rPr lang="en-US" sz="1300"/>
              <a:t>Try to be consistent about where or when you might complete a particular task e.g. reading their book after bath time.</a:t>
            </a:r>
          </a:p>
          <a:p>
            <a:pPr marL="285750" indent="-228600">
              <a:lnSpc>
                <a:spcPct val="90000"/>
              </a:lnSpc>
              <a:spcAft>
                <a:spcPts val="600"/>
              </a:spcAft>
              <a:buFont typeface="Arial" panose="020B0604020202020204" pitchFamily="34" charset="0"/>
              <a:buChar char="•"/>
            </a:pPr>
            <a:r>
              <a:rPr lang="en-US" sz="1300"/>
              <a:t>Little and often is always better than trying to do everything in one go e.g. at the weekend.</a:t>
            </a:r>
          </a:p>
          <a:p>
            <a:pPr marL="285750" indent="-228600">
              <a:lnSpc>
                <a:spcPct val="90000"/>
              </a:lnSpc>
              <a:spcAft>
                <a:spcPts val="600"/>
              </a:spcAft>
              <a:buFont typeface="Arial" panose="020B0604020202020204" pitchFamily="34" charset="0"/>
              <a:buChar char="•"/>
            </a:pPr>
            <a:r>
              <a:rPr lang="en-US" sz="1300"/>
              <a:t>Please stop if anyone is getting upset or frustrated and try to stay upbeat and positive, if possible! </a:t>
            </a:r>
          </a:p>
          <a:p>
            <a:pPr marL="285750" indent="-228600">
              <a:lnSpc>
                <a:spcPct val="90000"/>
              </a:lnSpc>
              <a:spcAft>
                <a:spcPts val="600"/>
              </a:spcAft>
              <a:buFont typeface="Arial" panose="020B0604020202020204" pitchFamily="34" charset="0"/>
              <a:buChar char="•"/>
            </a:pPr>
            <a:r>
              <a:rPr lang="en-US" sz="1300"/>
              <a:t>Keep an eye on any letters or numbers you spot them reversing or forming incorrectly as these two things would be very useful for you to try and work with your child to correct. </a:t>
            </a:r>
          </a:p>
          <a:p>
            <a:pPr marL="285750" indent="-228600">
              <a:lnSpc>
                <a:spcPct val="90000"/>
              </a:lnSpc>
              <a:spcAft>
                <a:spcPts val="600"/>
              </a:spcAft>
              <a:buFont typeface="Arial" panose="020B0604020202020204" pitchFamily="34" charset="0"/>
              <a:buChar char="•"/>
            </a:pPr>
            <a:r>
              <a:rPr lang="en-US" sz="1300"/>
              <a:t>Please don’t be tempted to correct their spellings (unless it’s a spelling task!) Writing is very difficult for children at this stage, and they might be proud of a piece until they are told there are mistakes. We are well practised in reading phonetic spellings!</a:t>
            </a:r>
          </a:p>
          <a:p>
            <a:pPr marL="285750" indent="-228600">
              <a:lnSpc>
                <a:spcPct val="90000"/>
              </a:lnSpc>
              <a:spcAft>
                <a:spcPts val="600"/>
              </a:spcAft>
              <a:buFont typeface="Arial" panose="020B0604020202020204" pitchFamily="34" charset="0"/>
              <a:buChar char="•"/>
            </a:pPr>
            <a:r>
              <a:rPr lang="en-US" sz="1300"/>
              <a:t>Please encourage your child to use pencil for any written work. </a:t>
            </a:r>
          </a:p>
          <a:p>
            <a:pPr marL="285750" indent="-228600">
              <a:lnSpc>
                <a:spcPct val="90000"/>
              </a:lnSpc>
              <a:spcAft>
                <a:spcPts val="600"/>
              </a:spcAft>
              <a:buFont typeface="Arial" panose="020B0604020202020204" pitchFamily="34" charset="0"/>
              <a:buChar char="•"/>
            </a:pPr>
            <a:endParaRPr lang="en-US" sz="1300" b="1"/>
          </a:p>
          <a:p>
            <a:pPr marL="285750" indent="-228600">
              <a:lnSpc>
                <a:spcPct val="90000"/>
              </a:lnSpc>
              <a:spcAft>
                <a:spcPts val="600"/>
              </a:spcAft>
              <a:buFont typeface="Arial" panose="020B0604020202020204" pitchFamily="34" charset="0"/>
              <a:buChar char="•"/>
            </a:pPr>
            <a:endParaRPr lang="en-US" sz="1300" b="1"/>
          </a:p>
          <a:p>
            <a:pPr marL="285750" indent="-228600">
              <a:lnSpc>
                <a:spcPct val="90000"/>
              </a:lnSpc>
              <a:spcAft>
                <a:spcPts val="600"/>
              </a:spcAft>
              <a:buFont typeface="Arial" panose="020B0604020202020204" pitchFamily="34" charset="0"/>
              <a:buChar char="•"/>
            </a:pPr>
            <a:endParaRPr lang="en-US" sz="1300" b="1"/>
          </a:p>
          <a:p>
            <a:pPr indent="-228600">
              <a:lnSpc>
                <a:spcPct val="90000"/>
              </a:lnSpc>
              <a:spcAft>
                <a:spcPts val="600"/>
              </a:spcAft>
              <a:buFont typeface="Arial" panose="020B0604020202020204" pitchFamily="34" charset="0"/>
              <a:buChar char="•"/>
            </a:pPr>
            <a:endParaRPr lang="en-US" sz="1300" b="1"/>
          </a:p>
        </p:txBody>
      </p:sp>
      <p:sp>
        <p:nvSpPr>
          <p:cNvPr id="2059" name="Oval 2058">
            <a:extLst>
              <a:ext uri="{FF2B5EF4-FFF2-40B4-BE49-F238E27FC236}">
                <a16:creationId xmlns:a16="http://schemas.microsoft.com/office/drawing/2014/main" id="{8590ADD5-9383-4D3D-9047-3DA2593CCB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06138" y="3423959"/>
            <a:ext cx="405617"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375" t="39028" r="53712" b="36922"/>
          <a:stretch/>
        </p:blipFill>
        <p:spPr bwMode="auto">
          <a:xfrm>
            <a:off x="5915388" y="2367969"/>
            <a:ext cx="2835788" cy="1478084"/>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61" name="Freeform: Shape 2060">
            <a:extLst>
              <a:ext uri="{FF2B5EF4-FFF2-40B4-BE49-F238E27FC236}">
                <a16:creationId xmlns:a16="http://schemas.microsoft.com/office/drawing/2014/main" id="{DABE3E45-88CF-45D8-8D40-C773324D93F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62201" y="1"/>
            <a:ext cx="1550211"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2063" name="Straight Connector 2062">
            <a:extLst>
              <a:ext uri="{FF2B5EF4-FFF2-40B4-BE49-F238E27FC236}">
                <a16:creationId xmlns:a16="http://schemas.microsoft.com/office/drawing/2014/main" id="{49CD1692-827B-4C8D-B4A1-134FD04CF45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104058"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65" name="Freeform: Shape 2064">
            <a:extLst>
              <a:ext uri="{FF2B5EF4-FFF2-40B4-BE49-F238E27FC236}">
                <a16:creationId xmlns:a16="http://schemas.microsoft.com/office/drawing/2014/main" id="{B91ECDA9-56DC-4270-8F33-01C5637B8C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5592435" y="5166682"/>
            <a:ext cx="1376793"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2067" name="Freeform: Shape 2066">
            <a:extLst>
              <a:ext uri="{FF2B5EF4-FFF2-40B4-BE49-F238E27FC236}">
                <a16:creationId xmlns:a16="http://schemas.microsoft.com/office/drawing/2014/main" id="{75F47824-961D-465D-84F9-EAE11BC617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07145" y="6033795"/>
            <a:ext cx="1493298"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69" name="Freeform: Shape 2068">
            <a:extLst>
              <a:ext uri="{FF2B5EF4-FFF2-40B4-BE49-F238E27FC236}">
                <a16:creationId xmlns:a16="http://schemas.microsoft.com/office/drawing/2014/main" id="{FEC9DA3E-C1D7-472D-B7C0-F71AE41FBA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8772" y="5519196"/>
            <a:ext cx="1005228"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529059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23742" y="260648"/>
            <a:ext cx="8352071" cy="936104"/>
          </a:xfrm>
          <a:prstGeom prst="round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Reading in Elms</a:t>
            </a: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375" t="39028" r="53712" b="36922"/>
          <a:stretch/>
        </p:blipFill>
        <p:spPr bwMode="auto">
          <a:xfrm>
            <a:off x="6652328" y="5501704"/>
            <a:ext cx="2240152" cy="1167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110074" y="1364069"/>
            <a:ext cx="9930331" cy="4801314"/>
          </a:xfrm>
          <a:prstGeom prst="rect">
            <a:avLst/>
          </a:prstGeom>
          <a:noFill/>
        </p:spPr>
        <p:txBody>
          <a:bodyPr wrap="square" lIns="91440" tIns="45720" rIns="91440" bIns="45720" rtlCol="0" anchor="t">
            <a:spAutoFit/>
          </a:bodyPr>
          <a:lstStyle/>
          <a:p>
            <a:pPr marL="1657350" lvl="3" indent="-285750">
              <a:buFont typeface="Arial" panose="020B0604020202020204" pitchFamily="34" charset="0"/>
              <a:buChar char="•"/>
            </a:pPr>
            <a:r>
              <a:rPr lang="en-GB" b="1" u="sng" dirty="0"/>
              <a:t>Reading –  A Key Skill</a:t>
            </a:r>
            <a:br>
              <a:rPr lang="en-GB" b="1" u="sng" dirty="0"/>
            </a:br>
            <a:r>
              <a:rPr lang="en-GB" b="1" dirty="0"/>
              <a:t>	</a:t>
            </a:r>
            <a:endParaRPr lang="en-US"/>
          </a:p>
          <a:p>
            <a:pPr marL="1657350" lvl="3" indent="-285750">
              <a:buFont typeface="Arial" panose="020B0604020202020204" pitchFamily="34" charset="0"/>
              <a:buChar char="•"/>
            </a:pPr>
            <a:r>
              <a:rPr lang="en-GB" dirty="0"/>
              <a:t>Reading Records will be checked by an adult in school at least once a week. </a:t>
            </a:r>
          </a:p>
          <a:p>
            <a:pPr marL="1657350" lvl="3" indent="-285750">
              <a:buFont typeface="Arial" panose="020B0604020202020204" pitchFamily="34" charset="0"/>
              <a:buChar char="•"/>
            </a:pPr>
            <a:r>
              <a:rPr lang="en-GB" dirty="0">
                <a:cs typeface="Calibri"/>
              </a:rPr>
              <a:t>Children will continue to receive a Dojo for reading each night, as this has been working well.</a:t>
            </a:r>
            <a:endParaRPr lang="en-GB" dirty="0"/>
          </a:p>
          <a:p>
            <a:pPr marL="1657350" lvl="3" indent="-285750">
              <a:buFont typeface="Arial" panose="020B0604020202020204" pitchFamily="34" charset="0"/>
              <a:buChar char="•"/>
            </a:pPr>
            <a:r>
              <a:rPr lang="en-GB" dirty="0"/>
              <a:t>Children will read with an adult in school for guided reading at least once a week. Here they will be taught comprehension and fluency skills. </a:t>
            </a:r>
            <a:endParaRPr lang="en-GB">
              <a:cs typeface="Calibri"/>
            </a:endParaRPr>
          </a:p>
          <a:p>
            <a:pPr marL="1657350" lvl="3" indent="-285750">
              <a:buFont typeface="Arial" panose="020B0604020202020204" pitchFamily="34" charset="0"/>
              <a:buChar char="•"/>
            </a:pPr>
            <a:r>
              <a:rPr lang="en-GB" dirty="0"/>
              <a:t>In addition to our English lessons the children have a daily phonics session where they are taught to read (blend) and write (segment) words using the sounds taught using our scheme Rocket Phonics. This scheme is aligned to the reading books the children bring home. </a:t>
            </a:r>
          </a:p>
          <a:p>
            <a:pPr marL="1657350" lvl="3" indent="-285750">
              <a:buFont typeface="Arial" panose="020B0604020202020204" pitchFamily="34" charset="0"/>
              <a:buChar char="•"/>
            </a:pPr>
            <a:r>
              <a:rPr lang="en-GB" dirty="0"/>
              <a:t>Reading skills are also taught in our English lessons using, among other things, large </a:t>
            </a:r>
            <a:r>
              <a:rPr lang="en-GB" dirty="0" err="1"/>
              <a:t>ebooks</a:t>
            </a:r>
            <a:r>
              <a:rPr lang="en-GB" dirty="0"/>
              <a:t> which we read whole class.</a:t>
            </a:r>
            <a:endParaRPr lang="en-GB" dirty="0">
              <a:cs typeface="Calibri"/>
            </a:endParaRPr>
          </a:p>
          <a:p>
            <a:pPr marL="1657350" lvl="3" indent="-285750">
              <a:buFont typeface="Arial" panose="020B0604020202020204" pitchFamily="34" charset="0"/>
              <a:buChar char="•"/>
            </a:pPr>
            <a:r>
              <a:rPr lang="en-GB" dirty="0"/>
              <a:t>Parent volunteer readers are encouraged, so please come and speak to us if you have any time to help out. </a:t>
            </a:r>
            <a:br>
              <a:rPr lang="en-GB" dirty="0"/>
            </a:br>
            <a:endParaRPr lang="en-GB" dirty="0"/>
          </a:p>
          <a:p>
            <a:pPr lvl="6"/>
            <a:endParaRPr lang="en-GB" b="1" dirty="0"/>
          </a:p>
        </p:txBody>
      </p:sp>
      <p:pic>
        <p:nvPicPr>
          <p:cNvPr id="3" name="Picture 2"/>
          <p:cNvPicPr>
            <a:picLocks noChangeAspect="1"/>
          </p:cNvPicPr>
          <p:nvPr/>
        </p:nvPicPr>
        <p:blipFill>
          <a:blip r:embed="rId4"/>
          <a:stretch>
            <a:fillRect/>
          </a:stretch>
        </p:blipFill>
        <p:spPr>
          <a:xfrm>
            <a:off x="3561267" y="5529957"/>
            <a:ext cx="1764130" cy="1166456"/>
          </a:xfrm>
          <a:prstGeom prst="rect">
            <a:avLst/>
          </a:prstGeom>
        </p:spPr>
      </p:pic>
    </p:spTree>
    <p:extLst>
      <p:ext uri="{BB962C8B-B14F-4D97-AF65-F5344CB8AC3E}">
        <p14:creationId xmlns:p14="http://schemas.microsoft.com/office/powerpoint/2010/main" val="3865563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60422" y="260648"/>
            <a:ext cx="8352071" cy="936104"/>
          </a:xfrm>
          <a:prstGeom prst="round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Reading in Beech</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375" t="39028" r="53712" b="36922"/>
          <a:stretch/>
        </p:blipFill>
        <p:spPr bwMode="auto">
          <a:xfrm>
            <a:off x="6652328" y="5501704"/>
            <a:ext cx="2240152" cy="1167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323742" y="1364069"/>
            <a:ext cx="8496515" cy="4955203"/>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b="1" u="sng" dirty="0"/>
              <a:t>Reading –  A Key Skill</a:t>
            </a:r>
            <a:br>
              <a:rPr lang="en-GB" b="1" u="sng" dirty="0"/>
            </a:br>
            <a:r>
              <a:rPr lang="en-GB" b="1" dirty="0"/>
              <a:t>	</a:t>
            </a:r>
          </a:p>
          <a:p>
            <a:pPr marL="285750" indent="-285750">
              <a:buFont typeface="Arial" panose="020B0604020202020204" pitchFamily="34" charset="0"/>
              <a:buChar char="•"/>
            </a:pPr>
            <a:endParaRPr lang="en-GB" b="1" dirty="0"/>
          </a:p>
          <a:p>
            <a:pPr marL="1657350" lvl="3" indent="-285750">
              <a:buFont typeface="Arial" panose="020B0604020202020204" pitchFamily="34" charset="0"/>
              <a:buChar char="•"/>
            </a:pPr>
            <a:r>
              <a:rPr lang="en-GB" dirty="0"/>
              <a:t>I</a:t>
            </a:r>
            <a:r>
              <a:rPr lang="en-GB" sz="1600" dirty="0"/>
              <a:t>t is expected that you </a:t>
            </a:r>
            <a:r>
              <a:rPr lang="en-GB" sz="1600" b="1" u="sng" dirty="0"/>
              <a:t>read with your child every day</a:t>
            </a:r>
            <a:r>
              <a:rPr lang="en-GB" sz="1600" dirty="0"/>
              <a:t>. Remember to log what has been read in the reading record. Children can begin to do </a:t>
            </a:r>
            <a:r>
              <a:rPr lang="en-GB" sz="1600"/>
              <a:t>this for books they may have read at home too.</a:t>
            </a:r>
            <a:endParaRPr lang="en-GB" sz="1600" dirty="0">
              <a:cs typeface="Calibri"/>
            </a:endParaRPr>
          </a:p>
          <a:p>
            <a:pPr marL="1657350" lvl="3" indent="-285750">
              <a:buFont typeface="Arial" panose="020B0604020202020204" pitchFamily="34" charset="0"/>
              <a:buChar char="•"/>
            </a:pPr>
            <a:r>
              <a:rPr lang="en-GB" sz="1600" dirty="0"/>
              <a:t> We expect children for 20 mins in Beech. Daily is best but at least 4 times per week is a minimum.</a:t>
            </a:r>
            <a:endParaRPr lang="en-GB" sz="1600" dirty="0">
              <a:cs typeface="Calibri"/>
            </a:endParaRPr>
          </a:p>
          <a:p>
            <a:pPr marL="1657350" lvl="3" indent="-285750">
              <a:buFont typeface="Arial" panose="020B0604020202020204" pitchFamily="34" charset="0"/>
              <a:buChar char="•"/>
            </a:pPr>
            <a:r>
              <a:rPr lang="en-GB" sz="1600" dirty="0"/>
              <a:t>Reading Records will be checked by an adult in school each day.</a:t>
            </a:r>
            <a:endParaRPr lang="en-GB" sz="1600" dirty="0">
              <a:cs typeface="Calibri"/>
            </a:endParaRPr>
          </a:p>
          <a:p>
            <a:pPr marL="1657350" lvl="3" indent="-285750">
              <a:buFont typeface="Arial" panose="020B0604020202020204" pitchFamily="34" charset="0"/>
              <a:buChar char="•"/>
            </a:pPr>
            <a:r>
              <a:rPr lang="en-GB" sz="1600" dirty="0"/>
              <a:t>Children will read with an adult in school for guided reading at least once a week. Here they will be taught comprehension and fluency skills.</a:t>
            </a:r>
            <a:endParaRPr lang="en-GB" sz="1600" dirty="0">
              <a:cs typeface="Calibri"/>
            </a:endParaRPr>
          </a:p>
          <a:p>
            <a:pPr marL="1657350" lvl="3" indent="-285750">
              <a:buFont typeface="Arial" panose="020B0604020202020204" pitchFamily="34" charset="0"/>
              <a:buChar char="•"/>
            </a:pPr>
            <a:r>
              <a:rPr lang="en-GB" sz="1600" dirty="0"/>
              <a:t>The children are taught phonics ½ hour each day where they are taught to read (blend) and write (segment) words using the sounds taught using our scheme Rocket Phonics. This scheme is aligned to the reading books the children bring home. </a:t>
            </a:r>
            <a:endParaRPr lang="en-GB" sz="1600" dirty="0">
              <a:cs typeface="Calibri"/>
            </a:endParaRPr>
          </a:p>
          <a:p>
            <a:pPr marL="1657350" lvl="3" indent="-285750">
              <a:buFont typeface="Arial" panose="020B0604020202020204" pitchFamily="34" charset="0"/>
              <a:buChar char="•"/>
            </a:pPr>
            <a:r>
              <a:rPr lang="en-GB" sz="1600" dirty="0">
                <a:cs typeface="Calibri"/>
              </a:rPr>
              <a:t>Common Exception words are also taught during phonics sessions</a:t>
            </a:r>
          </a:p>
          <a:p>
            <a:pPr marL="1657350" lvl="3" indent="-285750">
              <a:buFont typeface="Arial" panose="020B0604020202020204" pitchFamily="34" charset="0"/>
              <a:buChar char="•"/>
            </a:pPr>
            <a:r>
              <a:rPr lang="en-GB" sz="1600" dirty="0"/>
              <a:t>Reading skills are also taught in our English lessons.</a:t>
            </a:r>
            <a:r>
              <a:rPr lang="en-GB" dirty="0"/>
              <a:t/>
            </a:r>
            <a:br>
              <a:rPr lang="en-GB" dirty="0"/>
            </a:br>
            <a:endParaRPr lang="en-GB" dirty="0"/>
          </a:p>
          <a:p>
            <a:pPr lvl="6"/>
            <a:endParaRPr lang="en-GB" b="1" dirty="0"/>
          </a:p>
        </p:txBody>
      </p:sp>
    </p:spTree>
    <p:extLst>
      <p:ext uri="{BB962C8B-B14F-4D97-AF65-F5344CB8AC3E}">
        <p14:creationId xmlns:p14="http://schemas.microsoft.com/office/powerpoint/2010/main" val="10154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60422" y="260648"/>
            <a:ext cx="8352071" cy="727169"/>
          </a:xfrm>
          <a:prstGeom prst="round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3200" dirty="0">
                <a:solidFill>
                  <a:schemeClr val="tx1"/>
                </a:solidFill>
              </a:rPr>
              <a:t>Maths in KS1</a:t>
            </a:r>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375" t="39028" r="53712" b="36922"/>
          <a:stretch/>
        </p:blipFill>
        <p:spPr bwMode="auto">
          <a:xfrm>
            <a:off x="7524941" y="6079349"/>
            <a:ext cx="1613346" cy="8481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34355" y="1032230"/>
            <a:ext cx="8484225" cy="1754326"/>
          </a:xfrm>
          <a:prstGeom prst="rect">
            <a:avLst/>
          </a:prstGeom>
          <a:noFill/>
        </p:spPr>
        <p:txBody>
          <a:bodyPr wrap="square" lIns="91440" tIns="45720" rIns="91440" bIns="45720" rtlCol="0" anchor="t">
            <a:spAutoFit/>
          </a:bodyPr>
          <a:lstStyle/>
          <a:p>
            <a:r>
              <a:rPr lang="en-GB" b="1" u="sng" dirty="0"/>
              <a:t>A Mastery Approach –  Fluency, Reasoning and Problem Solving</a:t>
            </a:r>
            <a:br>
              <a:rPr lang="en-GB" b="1" u="sng" dirty="0"/>
            </a:br>
            <a:r>
              <a:rPr lang="en-GB" b="1" dirty="0"/>
              <a:t>	</a:t>
            </a:r>
            <a:endParaRPr lang="en-US"/>
          </a:p>
          <a:p>
            <a:pPr marL="285750" indent="-285750">
              <a:buFont typeface="Arial" panose="020B0604020202020204" pitchFamily="34" charset="0"/>
              <a:buChar char="•"/>
            </a:pPr>
            <a:endParaRPr lang="en-GB" b="1" dirty="0"/>
          </a:p>
          <a:p>
            <a:pPr lvl="3"/>
            <a:r>
              <a:rPr lang="en-GB" dirty="0"/>
              <a:t/>
            </a:r>
            <a:br>
              <a:rPr lang="en-GB" dirty="0"/>
            </a:br>
            <a:endParaRPr lang="en-GB">
              <a:cs typeface="Calibri"/>
            </a:endParaRPr>
          </a:p>
          <a:p>
            <a:pPr lvl="6"/>
            <a:endParaRPr lang="en-GB" b="1" dirty="0"/>
          </a:p>
        </p:txBody>
      </p:sp>
      <p:pic>
        <p:nvPicPr>
          <p:cNvPr id="2" name="Picture 1" descr="Teaching for Mastery - Cheshire &amp; Wirral Maths Hub">
            <a:extLst>
              <a:ext uri="{FF2B5EF4-FFF2-40B4-BE49-F238E27FC236}">
                <a16:creationId xmlns:a16="http://schemas.microsoft.com/office/drawing/2014/main" id="{3098B1A4-488E-FB07-0F88-85D3B26A1631}"/>
              </a:ext>
            </a:extLst>
          </p:cNvPr>
          <p:cNvPicPr>
            <a:picLocks noChangeAspect="1"/>
          </p:cNvPicPr>
          <p:nvPr/>
        </p:nvPicPr>
        <p:blipFill>
          <a:blip r:embed="rId3"/>
          <a:stretch>
            <a:fillRect/>
          </a:stretch>
        </p:blipFill>
        <p:spPr>
          <a:xfrm>
            <a:off x="693174" y="1580723"/>
            <a:ext cx="7585586" cy="4802682"/>
          </a:xfrm>
          <a:prstGeom prst="rect">
            <a:avLst/>
          </a:prstGeom>
        </p:spPr>
      </p:pic>
    </p:spTree>
    <p:extLst>
      <p:ext uri="{BB962C8B-B14F-4D97-AF65-F5344CB8AC3E}">
        <p14:creationId xmlns:p14="http://schemas.microsoft.com/office/powerpoint/2010/main" val="1792610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60422" y="260648"/>
            <a:ext cx="8352071" cy="727169"/>
          </a:xfrm>
          <a:prstGeom prst="round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3200" dirty="0">
                <a:solidFill>
                  <a:schemeClr val="tx1"/>
                </a:solidFill>
              </a:rPr>
              <a:t>Maths in KS1</a:t>
            </a:r>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375" t="39028" r="53712" b="36922"/>
          <a:stretch/>
        </p:blipFill>
        <p:spPr bwMode="auto">
          <a:xfrm>
            <a:off x="7524941" y="6079349"/>
            <a:ext cx="1613346" cy="8481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34355" y="1032230"/>
            <a:ext cx="8484225" cy="1754326"/>
          </a:xfrm>
          <a:prstGeom prst="rect">
            <a:avLst/>
          </a:prstGeom>
          <a:noFill/>
        </p:spPr>
        <p:txBody>
          <a:bodyPr wrap="square" lIns="91440" tIns="45720" rIns="91440" bIns="45720" rtlCol="0" anchor="t">
            <a:spAutoFit/>
          </a:bodyPr>
          <a:lstStyle/>
          <a:p>
            <a:r>
              <a:rPr lang="en-GB" b="1" u="sng" dirty="0"/>
              <a:t>A Mastery Approach –  Fluency, Reasoning and Problem Solving</a:t>
            </a:r>
            <a:br>
              <a:rPr lang="en-GB" b="1" u="sng" dirty="0"/>
            </a:br>
            <a:r>
              <a:rPr lang="en-GB" b="1" dirty="0"/>
              <a:t>	</a:t>
            </a:r>
            <a:endParaRPr lang="en-US"/>
          </a:p>
          <a:p>
            <a:pPr marL="285750" indent="-285750">
              <a:buFont typeface="Arial" panose="020B0604020202020204" pitchFamily="34" charset="0"/>
              <a:buChar char="•"/>
            </a:pPr>
            <a:endParaRPr lang="en-GB" b="1" dirty="0"/>
          </a:p>
          <a:p>
            <a:pPr lvl="3"/>
            <a:r>
              <a:rPr lang="en-GB" dirty="0"/>
              <a:t/>
            </a:r>
            <a:br>
              <a:rPr lang="en-GB" dirty="0"/>
            </a:br>
            <a:endParaRPr lang="en-GB">
              <a:cs typeface="Calibri"/>
            </a:endParaRPr>
          </a:p>
          <a:p>
            <a:pPr lvl="6"/>
            <a:endParaRPr lang="en-GB" b="1" dirty="0"/>
          </a:p>
        </p:txBody>
      </p:sp>
      <p:pic>
        <p:nvPicPr>
          <p:cNvPr id="3" name="Picture 2" descr="A colorful rectangular object with question marks&#10;&#10;Description automatically generated">
            <a:extLst>
              <a:ext uri="{FF2B5EF4-FFF2-40B4-BE49-F238E27FC236}">
                <a16:creationId xmlns:a16="http://schemas.microsoft.com/office/drawing/2014/main" id="{02D12857-25DE-BBA4-AF24-013780E89CFF}"/>
              </a:ext>
            </a:extLst>
          </p:cNvPr>
          <p:cNvPicPr>
            <a:picLocks noChangeAspect="1"/>
          </p:cNvPicPr>
          <p:nvPr/>
        </p:nvPicPr>
        <p:blipFill>
          <a:blip r:embed="rId3"/>
          <a:stretch>
            <a:fillRect/>
          </a:stretch>
        </p:blipFill>
        <p:spPr>
          <a:xfrm>
            <a:off x="2450691" y="2552175"/>
            <a:ext cx="4439264" cy="3535746"/>
          </a:xfrm>
          <a:prstGeom prst="rect">
            <a:avLst/>
          </a:prstGeom>
        </p:spPr>
      </p:pic>
      <p:sp>
        <p:nvSpPr>
          <p:cNvPr id="4" name="TextBox 3">
            <a:extLst>
              <a:ext uri="{FF2B5EF4-FFF2-40B4-BE49-F238E27FC236}">
                <a16:creationId xmlns:a16="http://schemas.microsoft.com/office/drawing/2014/main" id="{05AE3587-EB4F-9122-2C21-888FB4591ABC}"/>
              </a:ext>
            </a:extLst>
          </p:cNvPr>
          <p:cNvSpPr txBox="1"/>
          <p:nvPr/>
        </p:nvSpPr>
        <p:spPr>
          <a:xfrm>
            <a:off x="393290" y="1954162"/>
            <a:ext cx="175751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chemeClr val="tx2"/>
                </a:solidFill>
                <a:cs typeface="Calibri"/>
              </a:rPr>
              <a:t>What if the number less than has to be odd?</a:t>
            </a:r>
            <a:endParaRPr lang="en-US" b="1" dirty="0">
              <a:solidFill>
                <a:schemeClr val="tx2"/>
              </a:solidFill>
            </a:endParaRPr>
          </a:p>
        </p:txBody>
      </p:sp>
      <p:sp>
        <p:nvSpPr>
          <p:cNvPr id="6" name="TextBox 5">
            <a:extLst>
              <a:ext uri="{FF2B5EF4-FFF2-40B4-BE49-F238E27FC236}">
                <a16:creationId xmlns:a16="http://schemas.microsoft.com/office/drawing/2014/main" id="{351668D0-4269-3FFE-6F05-B3BF53A10F8F}"/>
              </a:ext>
            </a:extLst>
          </p:cNvPr>
          <p:cNvSpPr txBox="1"/>
          <p:nvPr/>
        </p:nvSpPr>
        <p:spPr>
          <a:xfrm>
            <a:off x="393289" y="4744064"/>
            <a:ext cx="175751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chemeClr val="tx2"/>
                </a:solidFill>
                <a:cs typeface="Calibri"/>
              </a:rPr>
              <a:t>Can you do this using two number sentences ?</a:t>
            </a:r>
            <a:endParaRPr lang="en-US" b="1" dirty="0">
              <a:solidFill>
                <a:schemeClr val="tx2"/>
              </a:solidFill>
            </a:endParaRPr>
          </a:p>
        </p:txBody>
      </p:sp>
      <p:sp>
        <p:nvSpPr>
          <p:cNvPr id="8" name="TextBox 7">
            <a:extLst>
              <a:ext uri="{FF2B5EF4-FFF2-40B4-BE49-F238E27FC236}">
                <a16:creationId xmlns:a16="http://schemas.microsoft.com/office/drawing/2014/main" id="{49FB2C21-B3C2-CE22-A803-DA3AEB8B42DB}"/>
              </a:ext>
            </a:extLst>
          </p:cNvPr>
          <p:cNvSpPr txBox="1"/>
          <p:nvPr/>
        </p:nvSpPr>
        <p:spPr>
          <a:xfrm>
            <a:off x="6944032" y="1868129"/>
            <a:ext cx="175751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chemeClr val="tx2"/>
                </a:solidFill>
                <a:cs typeface="Calibri"/>
              </a:rPr>
              <a:t>What if the number less than has to be even?</a:t>
            </a:r>
            <a:endParaRPr lang="en-US" b="1" dirty="0">
              <a:solidFill>
                <a:schemeClr val="tx2"/>
              </a:solidFill>
            </a:endParaRPr>
          </a:p>
        </p:txBody>
      </p:sp>
      <p:sp>
        <p:nvSpPr>
          <p:cNvPr id="9" name="TextBox 8">
            <a:extLst>
              <a:ext uri="{FF2B5EF4-FFF2-40B4-BE49-F238E27FC236}">
                <a16:creationId xmlns:a16="http://schemas.microsoft.com/office/drawing/2014/main" id="{F53C0EEB-FB54-FB78-511C-C16025C6EF32}"/>
              </a:ext>
            </a:extLst>
          </p:cNvPr>
          <p:cNvSpPr txBox="1"/>
          <p:nvPr/>
        </p:nvSpPr>
        <p:spPr>
          <a:xfrm>
            <a:off x="7054644" y="4522839"/>
            <a:ext cx="175751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chemeClr val="tx2"/>
                </a:solidFill>
                <a:cs typeface="Calibri"/>
              </a:rPr>
              <a:t>Can you do this </a:t>
            </a:r>
            <a:r>
              <a:rPr lang="en-US" b="1">
                <a:solidFill>
                  <a:schemeClr val="tx2"/>
                </a:solidFill>
                <a:cs typeface="Calibri"/>
              </a:rPr>
              <a:t>systematically</a:t>
            </a:r>
            <a:r>
              <a:rPr lang="en-US" b="1" dirty="0">
                <a:solidFill>
                  <a:schemeClr val="tx2"/>
                </a:solidFill>
                <a:cs typeface="Calibri"/>
              </a:rPr>
              <a:t>?</a:t>
            </a:r>
            <a:endParaRPr lang="en-US" b="1" dirty="0">
              <a:solidFill>
                <a:schemeClr val="tx2"/>
              </a:solidFill>
            </a:endParaRPr>
          </a:p>
        </p:txBody>
      </p:sp>
    </p:spTree>
    <p:extLst>
      <p:ext uri="{BB962C8B-B14F-4D97-AF65-F5344CB8AC3E}">
        <p14:creationId xmlns:p14="http://schemas.microsoft.com/office/powerpoint/2010/main" val="5531316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3A9D2AA6406FD428647F2119559D517" ma:contentTypeVersion="0" ma:contentTypeDescription="Create a new document." ma:contentTypeScope="" ma:versionID="52a23f782aad7b98f38b53a976405f1e">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D27BA04-740C-4CBA-91B8-4FB6FEAD19C3}">
  <ds:schemaRefs>
    <ds:schemaRef ds:uri="http://schemas.microsoft.com/sharepoint/v3/contenttype/forms"/>
  </ds:schemaRefs>
</ds:datastoreItem>
</file>

<file path=customXml/itemProps2.xml><?xml version="1.0" encoding="utf-8"?>
<ds:datastoreItem xmlns:ds="http://schemas.openxmlformats.org/officeDocument/2006/customXml" ds:itemID="{8E890C08-3DD0-407F-83A7-F32085BDB7D2}">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7F7ACDC7-27C9-4332-B13D-257FC4AA65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860</TotalTime>
  <Words>2408</Words>
  <Application>Microsoft Office PowerPoint</Application>
  <PresentationFormat>On-screen Show (4:3)</PresentationFormat>
  <Paragraphs>159</Paragraphs>
  <Slides>19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Arial Black</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Curriculum Changes</vt:lpstr>
      <vt:lpstr>Seesaw learning platform</vt:lpstr>
      <vt:lpstr>PowerPoint Presentation</vt:lpstr>
      <vt:lpstr>PowerPoint Presentation</vt:lpstr>
      <vt:lpstr>PowerPoint Presentation</vt:lpstr>
      <vt:lpstr>PowerPoint Presentation</vt:lpstr>
      <vt:lpstr>PowerPoint Presentation</vt:lpstr>
      <vt:lpstr>PowerPoint Presentation</vt:lpstr>
    </vt:vector>
  </TitlesOfParts>
  <Company>Ide Hill CEP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Ide Hill CEP School</dc:creator>
  <cp:lastModifiedBy>8863318 Office</cp:lastModifiedBy>
  <cp:revision>383</cp:revision>
  <cp:lastPrinted>2015-09-15T12:55:05Z</cp:lastPrinted>
  <dcterms:created xsi:type="dcterms:W3CDTF">2015-09-08T15:31:39Z</dcterms:created>
  <dcterms:modified xsi:type="dcterms:W3CDTF">2023-09-25T14:17:34Z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0x01010033A9D2AA6406FD428647F2119559D517</vt:lpwstr>
  </property>
</Properties>
</file>