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69" r:id="rId8"/>
    <p:sldId id="270" r:id="rId9"/>
    <p:sldId id="273" r:id="rId10"/>
    <p:sldId id="260" r:id="rId11"/>
    <p:sldId id="274" r:id="rId12"/>
    <p:sldId id="261" r:id="rId13"/>
    <p:sldId id="275" r:id="rId14"/>
    <p:sldId id="276" r:id="rId15"/>
    <p:sldId id="264" r:id="rId16"/>
    <p:sldId id="265" r:id="rId17"/>
    <p:sldId id="272" r:id="rId18"/>
    <p:sldId id="266" r:id="rId19"/>
    <p:sldId id="268" r:id="rId20"/>
    <p:sldId id="262" r:id="rId21"/>
    <p:sldId id="267"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3" autoAdjust="0"/>
    <p:restoredTop sz="94624"/>
  </p:normalViewPr>
  <p:slideViewPr>
    <p:cSldViewPr>
      <p:cViewPr>
        <p:scale>
          <a:sx n="72" d="100"/>
          <a:sy n="72" d="100"/>
        </p:scale>
        <p:origin x="-1098"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D898063-0764-45B4-8C86-DC656D700B9D}" type="datetimeFigureOut">
              <a:rPr lang="en-GB" smtClean="0"/>
              <a:t>11/10/2022</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9B87B80-528D-4F1C-91CE-0C9B5FE86484}" type="slidenum">
              <a:rPr lang="en-GB" smtClean="0"/>
              <a:t>‹#›</a:t>
            </a:fld>
            <a:endParaRPr lang="en-GB"/>
          </a:p>
        </p:txBody>
      </p:sp>
    </p:spTree>
    <p:extLst>
      <p:ext uri="{BB962C8B-B14F-4D97-AF65-F5344CB8AC3E}">
        <p14:creationId xmlns:p14="http://schemas.microsoft.com/office/powerpoint/2010/main" val="3217672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4F27B69-7923-4EDE-9CAE-FB1B824890A2}" type="datetimeFigureOut">
              <a:rPr lang="en-GB" smtClean="0"/>
              <a:t>11/10/2022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3D1BEDF-D16C-4B2C-B4FE-A2D98DC6452F}" type="slidenum">
              <a:rPr lang="en-GB" smtClean="0"/>
              <a:t>‹#›</a:t>
            </a:fld>
            <a:endParaRPr lang="en-GB"/>
          </a:p>
        </p:txBody>
      </p:sp>
    </p:spTree>
    <p:extLst>
      <p:ext uri="{BB962C8B-B14F-4D97-AF65-F5344CB8AC3E}">
        <p14:creationId xmlns:p14="http://schemas.microsoft.com/office/powerpoint/2010/main" val="132027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64955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14219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38639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8A933-1193-407D-A499-13EB6B9569F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368595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8A933-1193-407D-A499-13EB6B9569F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50139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B8A933-1193-407D-A499-13EB6B9569FD}"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428139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B8A933-1193-407D-A499-13EB6B9569FD}" type="datetimeFigureOut">
              <a:rPr lang="en-GB" smtClean="0"/>
              <a:t>11/10/2022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33980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B8A933-1193-407D-A499-13EB6B9569FD}" type="datetimeFigureOut">
              <a:rPr lang="en-GB" smtClean="0"/>
              <a:t>11/10/2022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4773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A933-1193-407D-A499-13EB6B9569FD}" type="datetimeFigureOut">
              <a:rPr lang="en-GB" smtClean="0"/>
              <a:t>11/10/2022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292490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140845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8A933-1193-407D-A499-13EB6B9569FD}"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A868B-08DE-419E-9845-6688D4E3E792}" type="slidenum">
              <a:rPr lang="en-GB" smtClean="0"/>
              <a:t>‹#›</a:t>
            </a:fld>
            <a:endParaRPr lang="en-GB"/>
          </a:p>
        </p:txBody>
      </p:sp>
    </p:spTree>
    <p:extLst>
      <p:ext uri="{BB962C8B-B14F-4D97-AF65-F5344CB8AC3E}">
        <p14:creationId xmlns:p14="http://schemas.microsoft.com/office/powerpoint/2010/main" val="6116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A933-1193-407D-A499-13EB6B9569FD}" type="datetimeFigureOut">
              <a:rPr lang="en-GB" smtClean="0"/>
              <a:t>11/10/2022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868B-08DE-419E-9845-6688D4E3E792}" type="slidenum">
              <a:rPr lang="en-GB" smtClean="0"/>
              <a:t>‹#›</a:t>
            </a:fld>
            <a:endParaRPr lang="en-GB"/>
          </a:p>
        </p:txBody>
      </p:sp>
    </p:spTree>
    <p:extLst>
      <p:ext uri="{BB962C8B-B14F-4D97-AF65-F5344CB8AC3E}">
        <p14:creationId xmlns:p14="http://schemas.microsoft.com/office/powerpoint/2010/main" val="172309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64" t="15895" r="2784" b="52513"/>
          <a:stretch/>
        </p:blipFill>
        <p:spPr bwMode="auto">
          <a:xfrm>
            <a:off x="324386" y="4725144"/>
            <a:ext cx="849522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Key Stage One Meeting September 2022-23</a:t>
            </a:r>
            <a:endParaRPr lang="en-GB" sz="3200" dirty="0">
              <a:solidFill>
                <a:schemeClr val="tx1"/>
              </a:solidFill>
            </a:endParaRPr>
          </a:p>
        </p:txBody>
      </p:sp>
      <p:sp>
        <p:nvSpPr>
          <p:cNvPr id="6" name="TextBox 5"/>
          <p:cNvSpPr txBox="1"/>
          <p:nvPr/>
        </p:nvSpPr>
        <p:spPr>
          <a:xfrm>
            <a:off x="395965" y="1382573"/>
            <a:ext cx="8496515" cy="40626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b="1" u="sng" dirty="0" smtClean="0"/>
              <a:t>Adults in Key Stage One</a:t>
            </a:r>
          </a:p>
          <a:p>
            <a:pPr marL="285750" indent="-285750">
              <a:lnSpc>
                <a:spcPct val="150000"/>
              </a:lnSpc>
              <a:buFont typeface="Arial" panose="020B0604020202020204" pitchFamily="34" charset="0"/>
              <a:buChar char="•"/>
            </a:pPr>
            <a:r>
              <a:rPr lang="en-GB" sz="2000" b="1" u="sng" dirty="0" smtClean="0"/>
              <a:t>Key Dates </a:t>
            </a:r>
          </a:p>
          <a:p>
            <a:pPr marL="285750" indent="-285750">
              <a:lnSpc>
                <a:spcPct val="150000"/>
              </a:lnSpc>
              <a:buFont typeface="Arial" panose="020B0604020202020204" pitchFamily="34" charset="0"/>
              <a:buChar char="•"/>
            </a:pPr>
            <a:r>
              <a:rPr lang="en-GB" sz="2000" b="1" u="sng" dirty="0" smtClean="0"/>
              <a:t>Home learning</a:t>
            </a:r>
          </a:p>
          <a:p>
            <a:pPr marL="285750" indent="-285750">
              <a:lnSpc>
                <a:spcPct val="150000"/>
              </a:lnSpc>
              <a:buFont typeface="Arial" panose="020B0604020202020204" pitchFamily="34" charset="0"/>
              <a:buChar char="•"/>
            </a:pPr>
            <a:r>
              <a:rPr lang="en-GB" sz="2000" b="1" u="sng" dirty="0" smtClean="0"/>
              <a:t>Routines and expectations</a:t>
            </a:r>
          </a:p>
          <a:p>
            <a:pPr marL="285750" indent="-285750">
              <a:lnSpc>
                <a:spcPct val="150000"/>
              </a:lnSpc>
              <a:buFont typeface="Arial" panose="020B0604020202020204" pitchFamily="34" charset="0"/>
              <a:buChar char="•"/>
            </a:pPr>
            <a:r>
              <a:rPr lang="en-GB" sz="2000" b="1" u="sng" dirty="0" smtClean="0"/>
              <a:t>Safety</a:t>
            </a:r>
          </a:p>
          <a:p>
            <a:pPr marL="285750" indent="-285750">
              <a:lnSpc>
                <a:spcPct val="150000"/>
              </a:lnSpc>
              <a:buFont typeface="Arial" panose="020B0604020202020204" pitchFamily="34" charset="0"/>
              <a:buChar char="•"/>
            </a:pPr>
            <a:r>
              <a:rPr lang="en-GB" sz="2000" b="1" u="sng" dirty="0" smtClean="0"/>
              <a:t>Behaviour</a:t>
            </a:r>
          </a:p>
          <a:p>
            <a:pPr marL="285750" indent="-285750">
              <a:lnSpc>
                <a:spcPct val="150000"/>
              </a:lnSpc>
              <a:buFont typeface="Arial" panose="020B0604020202020204" pitchFamily="34" charset="0"/>
              <a:buChar char="•"/>
            </a:pPr>
            <a:r>
              <a:rPr lang="en-GB" sz="2000" b="1" u="sng" dirty="0" smtClean="0"/>
              <a:t>Questions</a:t>
            </a:r>
          </a:p>
          <a:p>
            <a:pPr marL="285750" indent="-285750">
              <a:lnSpc>
                <a:spcPct val="150000"/>
              </a:lnSpc>
              <a:buFont typeface="Arial" panose="020B0604020202020204" pitchFamily="34" charset="0"/>
              <a:buChar char="•"/>
            </a:pPr>
            <a:endParaRPr lang="en-GB" sz="2000" b="1" u="sng" dirty="0" smtClean="0"/>
          </a:p>
          <a:p>
            <a:pPr marL="285750" indent="-285750">
              <a:buFont typeface="Arial" panose="020B0604020202020204" pitchFamily="34" charset="0"/>
              <a:buChar char="•"/>
            </a:pPr>
            <a:endParaRPr lang="en-GB" dirty="0"/>
          </a:p>
        </p:txBody>
      </p:sp>
      <p:sp>
        <p:nvSpPr>
          <p:cNvPr id="2" name="TextBox 1"/>
          <p:cNvSpPr txBox="1"/>
          <p:nvPr/>
        </p:nvSpPr>
        <p:spPr>
          <a:xfrm>
            <a:off x="3923928" y="2276872"/>
            <a:ext cx="4536504" cy="1015663"/>
          </a:xfrm>
          <a:prstGeom prst="rect">
            <a:avLst/>
          </a:prstGeom>
          <a:noFill/>
        </p:spPr>
        <p:txBody>
          <a:bodyPr wrap="square" rtlCol="0">
            <a:spAutoFit/>
          </a:bodyPr>
          <a:lstStyle/>
          <a:p>
            <a:pPr algn="ctr"/>
            <a:r>
              <a:rPr lang="en-GB" sz="6000" dirty="0" smtClean="0">
                <a:solidFill>
                  <a:srgbClr val="C00000"/>
                </a:solidFill>
                <a:latin typeface="Arial Black" panose="020B0A04020102020204" pitchFamily="34" charset="0"/>
              </a:rPr>
              <a:t>Welcome!</a:t>
            </a:r>
            <a:endParaRPr lang="en-GB" sz="60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92924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Elms Timetable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08" y="1600200"/>
            <a:ext cx="7927183" cy="4525963"/>
          </a:xfrm>
        </p:spPr>
      </p:pic>
    </p:spTree>
    <p:extLst>
      <p:ext uri="{BB962C8B-B14F-4D97-AF65-F5344CB8AC3E}">
        <p14:creationId xmlns:p14="http://schemas.microsoft.com/office/powerpoint/2010/main" val="54216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3271" y="38196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How is Year 2 different to Year 1?</a:t>
            </a:r>
            <a:endParaRPr lang="en-GB" sz="3200"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6311" y="1340768"/>
            <a:ext cx="8496515" cy="5047536"/>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t>Longer whole class teaching sessions</a:t>
            </a:r>
            <a:r>
              <a:rPr lang="en-GB" sz="1400" dirty="0" smtClean="0"/>
              <a:t>. Each morning the children will have a phonics, English and Maths input. These are then followed by whole class learning tasks. </a:t>
            </a:r>
          </a:p>
          <a:p>
            <a:pPr marL="285750" indent="-285750">
              <a:buFont typeface="Arial" panose="020B0604020202020204" pitchFamily="34" charset="0"/>
              <a:buChar char="•"/>
            </a:pPr>
            <a:r>
              <a:rPr lang="en-GB" sz="1400" b="1" dirty="0" smtClean="0"/>
              <a:t>Independent learners</a:t>
            </a:r>
            <a:r>
              <a:rPr lang="en-GB" sz="1400" dirty="0" smtClean="0"/>
              <a:t>. Throughout the year children will require less support from adults to complete learning tasks by using the skills they have developed during their time in KS1. By the end of the year most children will be working independently.</a:t>
            </a:r>
          </a:p>
          <a:p>
            <a:pPr marL="285750" indent="-285750">
              <a:buFont typeface="Arial" panose="020B0604020202020204" pitchFamily="34" charset="0"/>
              <a:buChar char="•"/>
            </a:pPr>
            <a:r>
              <a:rPr lang="en-GB" sz="1400" b="1" dirty="0" smtClean="0"/>
              <a:t>Different continuous provision in the classroom. </a:t>
            </a:r>
            <a:r>
              <a:rPr lang="en-GB" sz="1400" dirty="0" smtClean="0"/>
              <a:t>The toys and activities which are available to the children are more suited to their age e.g. </a:t>
            </a:r>
            <a:r>
              <a:rPr lang="en-GB" sz="1400" dirty="0" err="1" smtClean="0"/>
              <a:t>knex</a:t>
            </a:r>
            <a:r>
              <a:rPr lang="en-GB" sz="1400" dirty="0" smtClean="0"/>
              <a:t>, clay, only offering primary colours. Enhancements will be set up which will consolidate or introduce new learning. Children will be taught how to deepen and extend their own play through becoming more independent and critical thinkers. As the year develops, children will spend less time accessing the provision ready for the transition into KS2.</a:t>
            </a:r>
          </a:p>
          <a:p>
            <a:pPr marL="285750" indent="-285750">
              <a:buFont typeface="Arial" panose="020B0604020202020204" pitchFamily="34" charset="0"/>
              <a:buChar char="•"/>
            </a:pPr>
            <a:r>
              <a:rPr lang="en-GB" sz="1400" b="1" dirty="0" smtClean="0"/>
              <a:t>More independence. </a:t>
            </a:r>
            <a:r>
              <a:rPr lang="en-GB" sz="1400" dirty="0" smtClean="0"/>
              <a:t>We expect children to be experts at changing their own book, getting their homework books out of their bags and getting their own jumpers and coats turned the right way around without help or reminders.</a:t>
            </a:r>
          </a:p>
          <a:p>
            <a:pPr marL="285750" indent="-285750">
              <a:buFont typeface="Arial" panose="020B0604020202020204" pitchFamily="34" charset="0"/>
              <a:buChar char="•"/>
            </a:pPr>
            <a:r>
              <a:rPr lang="en-GB" sz="1400" b="1" dirty="0" smtClean="0"/>
              <a:t>Responsibility. </a:t>
            </a:r>
            <a:r>
              <a:rPr lang="en-GB" sz="1400" dirty="0" smtClean="0"/>
              <a:t>Children are responsible for their own success in class by demonstrating thoughtful choices. This could include asking for help, asking questions, remembering expectations of routine and behaviour and working towards their identified areas progress.</a:t>
            </a:r>
          </a:p>
          <a:p>
            <a:pPr marL="285750" indent="-285750">
              <a:buFont typeface="Arial" panose="020B0604020202020204" pitchFamily="34" charset="0"/>
              <a:buChar char="•"/>
            </a:pPr>
            <a:r>
              <a:rPr lang="en-GB" sz="1400" b="1" dirty="0" smtClean="0"/>
              <a:t>Rewards. </a:t>
            </a:r>
            <a:r>
              <a:rPr lang="en-GB" sz="1400" dirty="0" smtClean="0"/>
              <a:t>We are collecting class and individual stars working towards achieving ‘golden time’. The children will choose this treat once we have reached the required number</a:t>
            </a:r>
            <a:r>
              <a:rPr lang="en-GB" sz="1400" dirty="0"/>
              <a:t>. The children will be awarded star certificates, which are awarded for going that extra mile within their learning.  </a:t>
            </a:r>
            <a:r>
              <a:rPr lang="en-GB" sz="1400" dirty="0" smtClean="0"/>
              <a:t>Children are also awarded </a:t>
            </a:r>
            <a:r>
              <a:rPr lang="en-GB" sz="1400" dirty="0" err="1" smtClean="0"/>
              <a:t>housepoints</a:t>
            </a:r>
            <a:r>
              <a:rPr lang="en-GB" sz="1400" dirty="0" smtClean="0"/>
              <a:t>.</a:t>
            </a:r>
          </a:p>
          <a:p>
            <a:pPr marL="285750" indent="-285750">
              <a:buFont typeface="Arial" panose="020B0604020202020204" pitchFamily="34" charset="0"/>
              <a:buChar char="•"/>
            </a:pPr>
            <a:r>
              <a:rPr lang="en-GB" sz="1400" b="1" dirty="0" smtClean="0"/>
              <a:t>End of KS1 Assessment (SATS). </a:t>
            </a:r>
            <a:r>
              <a:rPr lang="en-GB" sz="1400" dirty="0" smtClean="0"/>
              <a:t>All children in the UK in Year 2 will be assessed at the end of the year in reading and maths. You do not need to prepare for this in anyway at home. This is not an assessment of individual children's abilities, rather what they have learnt over their time in KS1. The test environment is very relaxed. Children can have as many breaks as they like and we usually take a full week to complete all papers.</a:t>
            </a:r>
            <a:endParaRPr lang="en-GB" dirty="0" smtClean="0"/>
          </a:p>
        </p:txBody>
      </p:sp>
    </p:spTree>
    <p:extLst>
      <p:ext uri="{BB962C8B-B14F-4D97-AF65-F5344CB8AC3E}">
        <p14:creationId xmlns:p14="http://schemas.microsoft.com/office/powerpoint/2010/main" val="39118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719" y="387236"/>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Expectations for Parents 2022-23</a:t>
            </a:r>
            <a:endParaRPr lang="en-GB" sz="3200" dirty="0">
              <a:solidFill>
                <a:schemeClr val="tx1"/>
              </a:solidFill>
            </a:endParaRPr>
          </a:p>
        </p:txBody>
      </p:sp>
      <p:sp>
        <p:nvSpPr>
          <p:cNvPr id="6" name="TextBox 5"/>
          <p:cNvSpPr txBox="1"/>
          <p:nvPr/>
        </p:nvSpPr>
        <p:spPr>
          <a:xfrm>
            <a:off x="107504" y="1323340"/>
            <a:ext cx="8496515" cy="4154984"/>
          </a:xfrm>
          <a:prstGeom prst="rect">
            <a:avLst/>
          </a:prstGeom>
          <a:noFill/>
        </p:spPr>
        <p:txBody>
          <a:bodyPr wrap="square" rtlCol="0">
            <a:spAutoFit/>
          </a:bodyPr>
          <a:lstStyle/>
          <a:p>
            <a:r>
              <a:rPr lang="en-GB" sz="2400" dirty="0">
                <a:solidFill>
                  <a:schemeClr val="accent2">
                    <a:lumMod val="75000"/>
                  </a:schemeClr>
                </a:solidFill>
              </a:rPr>
              <a:t>If </a:t>
            </a:r>
            <a:r>
              <a:rPr lang="en-GB" sz="2400" dirty="0" smtClean="0">
                <a:solidFill>
                  <a:schemeClr val="accent2">
                    <a:lumMod val="75000"/>
                  </a:schemeClr>
                </a:solidFill>
              </a:rPr>
              <a:t>you </a:t>
            </a:r>
            <a:r>
              <a:rPr lang="en-GB" sz="2400" dirty="0">
                <a:solidFill>
                  <a:schemeClr val="accent2">
                    <a:lumMod val="75000"/>
                  </a:schemeClr>
                </a:solidFill>
              </a:rPr>
              <a:t>have a concern or news </a:t>
            </a:r>
            <a:r>
              <a:rPr lang="en-GB" sz="2400" dirty="0" smtClean="0">
                <a:solidFill>
                  <a:schemeClr val="accent2">
                    <a:lumMod val="75000"/>
                  </a:schemeClr>
                </a:solidFill>
              </a:rPr>
              <a:t>you </a:t>
            </a:r>
            <a:r>
              <a:rPr lang="en-GB" sz="2400" dirty="0">
                <a:solidFill>
                  <a:schemeClr val="accent2">
                    <a:lumMod val="75000"/>
                  </a:schemeClr>
                </a:solidFill>
              </a:rPr>
              <a:t>want to share</a:t>
            </a:r>
            <a:r>
              <a:rPr lang="en-GB" sz="2400" dirty="0" smtClean="0"/>
              <a:t>:</a:t>
            </a:r>
          </a:p>
          <a:p>
            <a:endParaRPr lang="en-GB" sz="2400" dirty="0" smtClean="0"/>
          </a:p>
          <a:p>
            <a:r>
              <a:rPr lang="en-GB" dirty="0" smtClean="0"/>
              <a:t>-We are here to help: In </a:t>
            </a:r>
            <a:r>
              <a:rPr lang="en-GB" dirty="0"/>
              <a:t>the first </a:t>
            </a:r>
            <a:r>
              <a:rPr lang="en-GB" dirty="0" smtClean="0"/>
              <a:t>instance, </a:t>
            </a:r>
            <a:r>
              <a:rPr lang="en-GB" b="1" u="sng" dirty="0" smtClean="0"/>
              <a:t>always discuss your child or your concerns with their </a:t>
            </a:r>
            <a:r>
              <a:rPr lang="en-GB" b="1" u="sng" dirty="0"/>
              <a:t>class teacher</a:t>
            </a:r>
            <a:r>
              <a:rPr lang="en-GB" b="1" u="sng" dirty="0" smtClean="0"/>
              <a:t>. </a:t>
            </a:r>
            <a:r>
              <a:rPr lang="en-GB" dirty="0" smtClean="0"/>
              <a:t>If you need more than a quick chat, please book an appointment via the school office.</a:t>
            </a:r>
          </a:p>
          <a:p>
            <a:endParaRPr lang="en-GB" dirty="0" smtClean="0"/>
          </a:p>
          <a:p>
            <a:r>
              <a:rPr lang="en-GB" dirty="0" smtClean="0"/>
              <a:t>-</a:t>
            </a:r>
            <a:r>
              <a:rPr lang="en-GB" b="1" dirty="0" smtClean="0"/>
              <a:t>Following meeting with your child’s teache</a:t>
            </a:r>
            <a:r>
              <a:rPr lang="en-GB" dirty="0" smtClean="0"/>
              <a:t>r, if you feel you need to seek further support.</a:t>
            </a:r>
            <a:r>
              <a:rPr lang="en-GB" dirty="0"/>
              <a:t> Our </a:t>
            </a:r>
            <a:r>
              <a:rPr lang="en-GB" b="1" u="sng" dirty="0" err="1"/>
              <a:t>Headteacher</a:t>
            </a:r>
            <a:r>
              <a:rPr lang="en-GB" b="1" u="sng" dirty="0"/>
              <a:t>, Miss Johnson </a:t>
            </a:r>
            <a:r>
              <a:rPr lang="en-GB" dirty="0"/>
              <a:t>is available to support parents too. Please arrange a meeting with her if you feel further support is needed </a:t>
            </a:r>
            <a:endParaRPr lang="en-GB" dirty="0" smtClean="0"/>
          </a:p>
          <a:p>
            <a:endParaRPr lang="en-GB" dirty="0"/>
          </a:p>
          <a:p>
            <a:r>
              <a:rPr lang="en-GB" dirty="0" smtClean="0"/>
              <a:t>-If </a:t>
            </a:r>
            <a:r>
              <a:rPr lang="en-GB" dirty="0"/>
              <a:t>parents have a concern about </a:t>
            </a:r>
            <a:r>
              <a:rPr lang="en-GB" dirty="0" smtClean="0"/>
              <a:t>special educational learning, </a:t>
            </a:r>
            <a:r>
              <a:rPr lang="en-GB" dirty="0"/>
              <a:t>first speak to your </a:t>
            </a:r>
            <a:r>
              <a:rPr lang="en-GB" dirty="0" smtClean="0"/>
              <a:t>class </a:t>
            </a:r>
            <a:r>
              <a:rPr lang="en-GB" dirty="0"/>
              <a:t>teacher, </a:t>
            </a:r>
            <a:r>
              <a:rPr lang="en-GB" dirty="0" smtClean="0"/>
              <a:t>and then our </a:t>
            </a:r>
            <a:r>
              <a:rPr lang="en-GB" b="1" u="sng" dirty="0" smtClean="0"/>
              <a:t>SENCO and Inclusion Manager,  Mrs Lloyd.</a:t>
            </a:r>
          </a:p>
          <a:p>
            <a:endParaRPr lang="en-GB" dirty="0"/>
          </a:p>
          <a:p>
            <a:r>
              <a:rPr lang="en-GB" b="1" dirty="0" smtClean="0"/>
              <a:t>-Further support can be sought from governors after these meetings if needed.</a:t>
            </a:r>
            <a:endParaRPr lang="en-GB"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600699" y="6012670"/>
            <a:ext cx="1498862" cy="78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803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8816" y="281714"/>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Expectations for Behaviour 2022-23</a:t>
            </a:r>
            <a:endParaRPr lang="en-GB" sz="3200" dirty="0">
              <a:solidFill>
                <a:schemeClr val="tx1"/>
              </a:solidFill>
            </a:endParaRPr>
          </a:p>
        </p:txBody>
      </p:sp>
      <p:sp>
        <p:nvSpPr>
          <p:cNvPr id="6" name="TextBox 5"/>
          <p:cNvSpPr txBox="1"/>
          <p:nvPr/>
        </p:nvSpPr>
        <p:spPr>
          <a:xfrm>
            <a:off x="386595" y="1227814"/>
            <a:ext cx="8496515" cy="6709529"/>
          </a:xfrm>
          <a:prstGeom prst="rect">
            <a:avLst/>
          </a:prstGeom>
          <a:noFill/>
        </p:spPr>
        <p:txBody>
          <a:bodyPr wrap="square" rtlCol="0">
            <a:spAutoFit/>
          </a:bodyPr>
          <a:lstStyle/>
          <a:p>
            <a:r>
              <a:rPr lang="en-GB" dirty="0" smtClean="0"/>
              <a:t>We have high expectations of behaviour and we will expect your child to follow the School Rules. The </a:t>
            </a:r>
            <a:r>
              <a:rPr lang="en-GB" dirty="0"/>
              <a:t>children have</a:t>
            </a:r>
            <a:r>
              <a:rPr lang="en-GB" dirty="0" smtClean="0"/>
              <a:t>:</a:t>
            </a:r>
            <a:endParaRPr lang="en-GB" u="sng" dirty="0" smtClean="0"/>
          </a:p>
          <a:p>
            <a:endParaRPr lang="en-GB" dirty="0"/>
          </a:p>
          <a:p>
            <a:endParaRPr lang="en-GB" sz="1600" b="1" dirty="0" smtClean="0"/>
          </a:p>
          <a:p>
            <a:pPr marL="342900" indent="-342900">
              <a:buFont typeface="Wingdings" panose="05000000000000000000" pitchFamily="2" charset="2"/>
              <a:buChar char="ü"/>
            </a:pPr>
            <a:r>
              <a:rPr lang="en-GB" sz="2400" dirty="0" smtClean="0"/>
              <a:t>A right to learn</a:t>
            </a:r>
          </a:p>
          <a:p>
            <a:pPr marL="285750" indent="-285750">
              <a:buFont typeface="Wingdings" panose="05000000000000000000" pitchFamily="2" charset="2"/>
              <a:buChar char="Ø"/>
            </a:pPr>
            <a:r>
              <a:rPr lang="en-GB" sz="2400" dirty="0" smtClean="0"/>
              <a:t>A responsibility to try to do the best that they can.</a:t>
            </a:r>
          </a:p>
          <a:p>
            <a:pPr marL="285750" indent="-285750">
              <a:buFont typeface="Wingdings" panose="05000000000000000000" pitchFamily="2" charset="2"/>
              <a:buChar char="Ø"/>
            </a:pPr>
            <a:endParaRPr lang="en-GB" sz="2400" dirty="0" smtClean="0"/>
          </a:p>
          <a:p>
            <a:pPr marL="285750" indent="-285750">
              <a:buFont typeface="Wingdings" panose="05000000000000000000" pitchFamily="2" charset="2"/>
              <a:buChar char="ü"/>
            </a:pPr>
            <a:r>
              <a:rPr lang="en-GB" sz="2400" dirty="0" smtClean="0"/>
              <a:t>A right to be safe and cared for</a:t>
            </a:r>
          </a:p>
          <a:p>
            <a:pPr marL="285750" indent="-285750">
              <a:buFont typeface="Wingdings" panose="05000000000000000000" pitchFamily="2" charset="2"/>
              <a:buChar char="Ø"/>
            </a:pPr>
            <a:r>
              <a:rPr lang="en-GB" sz="2400" dirty="0" smtClean="0"/>
              <a:t>A responsibility to look after each other</a:t>
            </a:r>
          </a:p>
          <a:p>
            <a:pPr marL="285750" indent="-285750">
              <a:buFont typeface="Wingdings" panose="05000000000000000000" pitchFamily="2" charset="2"/>
              <a:buChar char="Ø"/>
            </a:pPr>
            <a:endParaRPr lang="en-GB" sz="2400" dirty="0" smtClean="0"/>
          </a:p>
          <a:p>
            <a:pPr marL="285750" indent="-285750">
              <a:buFont typeface="Wingdings" panose="05000000000000000000" pitchFamily="2" charset="2"/>
              <a:buChar char="ü"/>
            </a:pPr>
            <a:r>
              <a:rPr lang="en-GB" sz="2400" dirty="0" smtClean="0"/>
              <a:t>A right to play</a:t>
            </a:r>
          </a:p>
          <a:p>
            <a:pPr marL="285750" indent="-285750">
              <a:buFont typeface="Wingdings" panose="05000000000000000000" pitchFamily="2" charset="2"/>
              <a:buChar char="Ø"/>
            </a:pPr>
            <a:r>
              <a:rPr lang="en-GB" sz="2400" dirty="0" smtClean="0"/>
              <a:t>A responsibility to include others</a:t>
            </a:r>
          </a:p>
          <a:p>
            <a:pPr marL="285750" indent="-285750">
              <a:buFont typeface="Wingdings" panose="05000000000000000000" pitchFamily="2" charset="2"/>
              <a:buChar char="Ø"/>
            </a:pPr>
            <a:endParaRPr lang="en-GB" sz="2400" dirty="0" smtClean="0"/>
          </a:p>
          <a:p>
            <a:pPr marL="285750" indent="-285750">
              <a:buFont typeface="Wingdings" panose="05000000000000000000" pitchFamily="2" charset="2"/>
              <a:buChar char="ü"/>
            </a:pPr>
            <a:r>
              <a:rPr lang="en-GB" sz="2400" dirty="0" smtClean="0"/>
              <a:t>A right to be respected</a:t>
            </a:r>
          </a:p>
          <a:p>
            <a:pPr marL="285750" indent="-285750">
              <a:buFont typeface="Wingdings" panose="05000000000000000000" pitchFamily="2" charset="2"/>
              <a:buChar char="Ø"/>
            </a:pPr>
            <a:r>
              <a:rPr lang="en-GB" sz="2400" dirty="0" smtClean="0"/>
              <a:t>A responsibility to listen, to speak politely and to </a:t>
            </a:r>
            <a:br>
              <a:rPr lang="en-GB" sz="2400" dirty="0" smtClean="0"/>
            </a:br>
            <a:r>
              <a:rPr lang="en-GB" sz="2400" dirty="0" smtClean="0"/>
              <a:t>be honest</a:t>
            </a:r>
            <a:r>
              <a:rPr lang="en-GB" sz="2400" b="1" dirty="0" smtClean="0"/>
              <a:t>.</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b="1" dirty="0" smtClean="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22742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07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Keeping your child safe 2022-23</a:t>
            </a:r>
            <a:endParaRPr lang="en-GB" sz="3200" dirty="0">
              <a:solidFill>
                <a:schemeClr val="tx1"/>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22742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4197" y="1268760"/>
            <a:ext cx="8775606" cy="5355312"/>
          </a:xfrm>
          <a:prstGeom prst="rect">
            <a:avLst/>
          </a:prstGeom>
          <a:noFill/>
        </p:spPr>
        <p:txBody>
          <a:bodyPr wrap="square" rtlCol="0">
            <a:spAutoFit/>
          </a:bodyPr>
          <a:lstStyle/>
          <a:p>
            <a:pPr algn="ctr"/>
            <a:r>
              <a:rPr lang="en-GB" b="1" dirty="0" smtClean="0">
                <a:latin typeface="Comic Sans MS" charset="0"/>
                <a:ea typeface="Comic Sans MS" charset="0"/>
                <a:cs typeface="Comic Sans MS" charset="0"/>
              </a:rPr>
              <a:t>Technology is advancing</a:t>
            </a:r>
          </a:p>
          <a:p>
            <a:pPr algn="ctr"/>
            <a:r>
              <a:rPr lang="en-GB" b="1" dirty="0" smtClean="0">
                <a:latin typeface="Comic Sans MS" charset="0"/>
                <a:ea typeface="Comic Sans MS" charset="0"/>
                <a:cs typeface="Comic Sans MS" charset="0"/>
              </a:rPr>
              <a:t>Access to technology is happening younger</a:t>
            </a:r>
          </a:p>
          <a:p>
            <a:pPr algn="ctr"/>
            <a:endParaRPr lang="en-GB" dirty="0">
              <a:latin typeface="Comic Sans MS" charset="0"/>
              <a:ea typeface="Comic Sans MS" charset="0"/>
              <a:cs typeface="Comic Sans MS" charset="0"/>
            </a:endParaRPr>
          </a:p>
          <a:p>
            <a:pPr marL="342900" indent="-342900" algn="ctr">
              <a:buFont typeface="Arial" panose="020B0604020202020204" pitchFamily="34" charset="0"/>
              <a:buChar char="•"/>
            </a:pPr>
            <a:r>
              <a:rPr lang="en-GB" dirty="0" smtClean="0">
                <a:latin typeface="Comic Sans MS" charset="0"/>
                <a:ea typeface="Comic Sans MS" charset="0"/>
                <a:cs typeface="Comic Sans MS" charset="0"/>
              </a:rPr>
              <a:t>No </a:t>
            </a:r>
            <a:r>
              <a:rPr lang="en-GB" dirty="0">
                <a:latin typeface="Comic Sans MS" charset="0"/>
                <a:ea typeface="Comic Sans MS" charset="0"/>
                <a:cs typeface="Comic Sans MS" charset="0"/>
              </a:rPr>
              <a:t>phones/tablets/kindles/</a:t>
            </a:r>
            <a:r>
              <a:rPr lang="en-GB" dirty="0" err="1">
                <a:latin typeface="Comic Sans MS" charset="0"/>
                <a:ea typeface="Comic Sans MS" charset="0"/>
                <a:cs typeface="Comic Sans MS" charset="0"/>
              </a:rPr>
              <a:t>i</a:t>
            </a:r>
            <a:r>
              <a:rPr lang="en-GB" dirty="0">
                <a:latin typeface="Comic Sans MS" charset="0"/>
                <a:ea typeface="Comic Sans MS" charset="0"/>
                <a:cs typeface="Comic Sans MS" charset="0"/>
              </a:rPr>
              <a:t>-watches in school</a:t>
            </a:r>
          </a:p>
          <a:p>
            <a:pPr marL="342900" indent="-342900" algn="ctr">
              <a:buFont typeface="Arial" panose="020B0604020202020204" pitchFamily="34" charset="0"/>
              <a:buChar char="•"/>
            </a:pPr>
            <a:r>
              <a:rPr lang="en-GB" dirty="0" err="1">
                <a:solidFill>
                  <a:schemeClr val="accent2">
                    <a:lumMod val="75000"/>
                  </a:schemeClr>
                </a:solidFill>
                <a:latin typeface="Comic Sans MS" charset="0"/>
                <a:ea typeface="Comic Sans MS" charset="0"/>
                <a:cs typeface="Comic Sans MS" charset="0"/>
              </a:rPr>
              <a:t>youtube</a:t>
            </a:r>
            <a:r>
              <a:rPr lang="en-GB" dirty="0">
                <a:solidFill>
                  <a:schemeClr val="accent2">
                    <a:lumMod val="75000"/>
                  </a:schemeClr>
                </a:solidFill>
                <a:latin typeface="Comic Sans MS" charset="0"/>
                <a:ea typeface="Comic Sans MS" charset="0"/>
                <a:cs typeface="Comic Sans MS" charset="0"/>
              </a:rPr>
              <a:t> </a:t>
            </a:r>
            <a:r>
              <a:rPr lang="en-GB" dirty="0" smtClean="0">
                <a:solidFill>
                  <a:schemeClr val="accent2">
                    <a:lumMod val="75000"/>
                  </a:schemeClr>
                </a:solidFill>
                <a:latin typeface="Comic Sans MS" charset="0"/>
                <a:ea typeface="Comic Sans MS" charset="0"/>
                <a:cs typeface="Comic Sans MS" charset="0"/>
              </a:rPr>
              <a:t>kids</a:t>
            </a:r>
          </a:p>
          <a:p>
            <a:pPr marL="342900" indent="-342900" algn="ctr">
              <a:buFont typeface="Arial" panose="020B0604020202020204" pitchFamily="34" charset="0"/>
              <a:buChar char="•"/>
            </a:pPr>
            <a:r>
              <a:rPr lang="en-GB" dirty="0" smtClean="0">
                <a:latin typeface="Comic Sans MS" charset="0"/>
                <a:ea typeface="Comic Sans MS" charset="0"/>
                <a:cs typeface="Comic Sans MS" charset="0"/>
              </a:rPr>
              <a:t>Do take note of age ratings on games. Although it can be difficult with older siblings in the house, we know first hand how it can affect the children’s behaviours and wellbeing. </a:t>
            </a:r>
          </a:p>
          <a:p>
            <a:pPr marL="342900" indent="-342900" algn="ctr">
              <a:buFont typeface="Arial" panose="020B0604020202020204" pitchFamily="34" charset="0"/>
              <a:buChar char="•"/>
            </a:pPr>
            <a:r>
              <a:rPr lang="en-GB" dirty="0" err="1" smtClean="0">
                <a:solidFill>
                  <a:schemeClr val="accent2">
                    <a:lumMod val="75000"/>
                  </a:schemeClr>
                </a:solidFill>
                <a:latin typeface="Comic Sans MS" charset="0"/>
                <a:ea typeface="Comic Sans MS" charset="0"/>
                <a:cs typeface="Comic Sans MS" charset="0"/>
              </a:rPr>
              <a:t>Kidrex</a:t>
            </a:r>
            <a:r>
              <a:rPr lang="en-GB" dirty="0" smtClean="0">
                <a:latin typeface="Comic Sans MS" charset="0"/>
                <a:ea typeface="Comic Sans MS" charset="0"/>
                <a:cs typeface="Comic Sans MS" charset="0"/>
              </a:rPr>
              <a:t> (Child friendly search like google)</a:t>
            </a:r>
          </a:p>
          <a:p>
            <a:pPr marL="342900" indent="-342900" algn="ctr">
              <a:buFont typeface="Arial" panose="020B0604020202020204" pitchFamily="34" charset="0"/>
              <a:buChar char="•"/>
            </a:pPr>
            <a:r>
              <a:rPr lang="en-GB" dirty="0" smtClean="0">
                <a:solidFill>
                  <a:schemeClr val="accent2">
                    <a:lumMod val="75000"/>
                  </a:schemeClr>
                </a:solidFill>
                <a:latin typeface="Comic Sans MS" charset="0"/>
                <a:ea typeface="Comic Sans MS" charset="0"/>
                <a:cs typeface="Comic Sans MS" charset="0"/>
              </a:rPr>
              <a:t>Netaware.co.uk</a:t>
            </a:r>
            <a:r>
              <a:rPr lang="en-GB" dirty="0" smtClean="0">
                <a:latin typeface="Comic Sans MS" charset="0"/>
                <a:ea typeface="Comic Sans MS" charset="0"/>
                <a:cs typeface="Comic Sans MS" charset="0"/>
              </a:rPr>
              <a:t> (checking apps to see how safe they are)</a:t>
            </a:r>
          </a:p>
          <a:p>
            <a:pPr marL="342900" indent="-342900" algn="ctr">
              <a:buFont typeface="Arial" panose="020B0604020202020204" pitchFamily="34" charset="0"/>
              <a:buChar char="•"/>
            </a:pPr>
            <a:r>
              <a:rPr lang="en-GB" dirty="0" smtClean="0">
                <a:latin typeface="Comic Sans MS" charset="0"/>
                <a:ea typeface="Comic Sans MS" charset="0"/>
                <a:cs typeface="Comic Sans MS" charset="0"/>
              </a:rPr>
              <a:t>Knowing and using your home </a:t>
            </a:r>
            <a:r>
              <a:rPr lang="en-GB" dirty="0" smtClean="0">
                <a:solidFill>
                  <a:schemeClr val="accent2">
                    <a:lumMod val="75000"/>
                  </a:schemeClr>
                </a:solidFill>
                <a:latin typeface="Comic Sans MS" charset="0"/>
                <a:ea typeface="Comic Sans MS" charset="0"/>
                <a:cs typeface="Comic Sans MS" charset="0"/>
              </a:rPr>
              <a:t>Wi-Fi filters / privacy settings</a:t>
            </a:r>
            <a:r>
              <a:rPr lang="en-GB" dirty="0" smtClean="0">
                <a:latin typeface="Comic Sans MS" charset="0"/>
                <a:ea typeface="Comic Sans MS" charset="0"/>
                <a:cs typeface="Comic Sans MS" charset="0"/>
              </a:rPr>
              <a:t>.</a:t>
            </a:r>
          </a:p>
          <a:p>
            <a:pPr marL="342900" indent="-342900" algn="ctr">
              <a:buFont typeface="Arial" panose="020B0604020202020204" pitchFamily="34" charset="0"/>
              <a:buChar char="•"/>
            </a:pPr>
            <a:r>
              <a:rPr lang="en-GB" dirty="0" err="1" smtClean="0">
                <a:solidFill>
                  <a:schemeClr val="accent2">
                    <a:lumMod val="75000"/>
                  </a:schemeClr>
                </a:solidFill>
                <a:latin typeface="Comic Sans MS" charset="0"/>
                <a:ea typeface="Comic Sans MS" charset="0"/>
                <a:cs typeface="Comic Sans MS" charset="0"/>
              </a:rPr>
              <a:t>MMGuardian</a:t>
            </a:r>
            <a:r>
              <a:rPr lang="en-GB" dirty="0" smtClean="0">
                <a:latin typeface="Comic Sans MS" charset="0"/>
                <a:ea typeface="Comic Sans MS" charset="0"/>
                <a:cs typeface="Comic Sans MS" charset="0"/>
              </a:rPr>
              <a:t> </a:t>
            </a:r>
            <a:r>
              <a:rPr lang="en-GB" dirty="0" smtClean="0">
                <a:solidFill>
                  <a:schemeClr val="accent2">
                    <a:lumMod val="75000"/>
                  </a:schemeClr>
                </a:solidFill>
                <a:latin typeface="Comic Sans MS" charset="0"/>
                <a:ea typeface="Comic Sans MS" charset="0"/>
                <a:cs typeface="Comic Sans MS" charset="0"/>
              </a:rPr>
              <a:t>/ </a:t>
            </a:r>
            <a:r>
              <a:rPr lang="en-GB" dirty="0" err="1" smtClean="0">
                <a:solidFill>
                  <a:schemeClr val="accent2">
                    <a:lumMod val="75000"/>
                  </a:schemeClr>
                </a:solidFill>
                <a:latin typeface="Comic Sans MS" charset="0"/>
                <a:ea typeface="Comic Sans MS" charset="0"/>
                <a:cs typeface="Comic Sans MS" charset="0"/>
              </a:rPr>
              <a:t>ourpact</a:t>
            </a:r>
            <a:r>
              <a:rPr lang="en-GB" dirty="0" smtClean="0">
                <a:solidFill>
                  <a:schemeClr val="accent2">
                    <a:lumMod val="75000"/>
                  </a:schemeClr>
                </a:solidFill>
                <a:latin typeface="Comic Sans MS" charset="0"/>
                <a:ea typeface="Comic Sans MS" charset="0"/>
                <a:cs typeface="Comic Sans MS" charset="0"/>
              </a:rPr>
              <a:t> </a:t>
            </a:r>
            <a:r>
              <a:rPr lang="en-GB" dirty="0" smtClean="0">
                <a:latin typeface="Comic Sans MS" charset="0"/>
                <a:ea typeface="Comic Sans MS" charset="0"/>
                <a:cs typeface="Comic Sans MS" charset="0"/>
              </a:rPr>
              <a:t>– how to take control of your child’s device</a:t>
            </a:r>
          </a:p>
          <a:p>
            <a:pPr marL="342900" indent="-342900" algn="ctr">
              <a:buFont typeface="Arial" panose="020B0604020202020204" pitchFamily="34" charset="0"/>
              <a:buChar char="•"/>
            </a:pPr>
            <a:r>
              <a:rPr lang="en-GB" dirty="0" smtClean="0">
                <a:solidFill>
                  <a:schemeClr val="accent2">
                    <a:lumMod val="75000"/>
                  </a:schemeClr>
                </a:solidFill>
                <a:latin typeface="Comic Sans MS" charset="0"/>
                <a:ea typeface="Comic Sans MS" charset="0"/>
                <a:cs typeface="Comic Sans MS" charset="0"/>
              </a:rPr>
              <a:t>BT have a helpline</a:t>
            </a:r>
          </a:p>
          <a:p>
            <a:pPr marL="342900" indent="-342900" algn="ctr">
              <a:buFont typeface="Arial" panose="020B0604020202020204" pitchFamily="34" charset="0"/>
              <a:buChar char="•"/>
            </a:pPr>
            <a:r>
              <a:rPr lang="en-GB" dirty="0" smtClean="0">
                <a:solidFill>
                  <a:schemeClr val="accent2">
                    <a:lumMod val="75000"/>
                  </a:schemeClr>
                </a:solidFill>
                <a:latin typeface="Comic Sans MS" charset="0"/>
                <a:ea typeface="Comic Sans MS" charset="0"/>
                <a:cs typeface="Comic Sans MS" charset="0"/>
              </a:rPr>
              <a:t>NSPCC</a:t>
            </a:r>
            <a:r>
              <a:rPr lang="en-GB" dirty="0" smtClean="0">
                <a:latin typeface="Comic Sans MS" charset="0"/>
                <a:ea typeface="Comic Sans MS" charset="0"/>
                <a:cs typeface="Comic Sans MS" charset="0"/>
              </a:rPr>
              <a:t> have good advice and resources if you are concerned</a:t>
            </a:r>
          </a:p>
          <a:p>
            <a:pPr marL="342900" indent="-342900" algn="ctr">
              <a:buFont typeface="Arial" panose="020B0604020202020204" pitchFamily="34" charset="0"/>
              <a:buChar char="•"/>
            </a:pPr>
            <a:r>
              <a:rPr lang="en-GB" dirty="0" err="1" smtClean="0">
                <a:solidFill>
                  <a:schemeClr val="accent2">
                    <a:lumMod val="75000"/>
                  </a:schemeClr>
                </a:solidFill>
                <a:latin typeface="Comic Sans MS" charset="0"/>
                <a:ea typeface="Comic Sans MS" charset="0"/>
                <a:cs typeface="Comic Sans MS" charset="0"/>
              </a:rPr>
              <a:t>Youtube</a:t>
            </a:r>
            <a:r>
              <a:rPr lang="en-GB" dirty="0" smtClean="0">
                <a:solidFill>
                  <a:schemeClr val="accent2">
                    <a:lumMod val="75000"/>
                  </a:schemeClr>
                </a:solidFill>
                <a:latin typeface="Comic Sans MS" charset="0"/>
                <a:ea typeface="Comic Sans MS" charset="0"/>
                <a:cs typeface="Comic Sans MS" charset="0"/>
              </a:rPr>
              <a:t> – settings </a:t>
            </a:r>
          </a:p>
          <a:p>
            <a:pPr marL="342900" indent="-342900" algn="ctr">
              <a:buFont typeface="Arial" panose="020B0604020202020204" pitchFamily="34" charset="0"/>
              <a:buChar char="•"/>
            </a:pPr>
            <a:endParaRPr lang="en-GB" dirty="0">
              <a:solidFill>
                <a:schemeClr val="accent2">
                  <a:lumMod val="75000"/>
                </a:schemeClr>
              </a:solidFill>
              <a:latin typeface="Comic Sans MS" charset="0"/>
              <a:ea typeface="Comic Sans MS" charset="0"/>
              <a:cs typeface="Comic Sans MS" charset="0"/>
            </a:endParaRPr>
          </a:p>
          <a:p>
            <a:pPr algn="ctr"/>
            <a:r>
              <a:rPr lang="en-GB" u="sng" dirty="0" smtClean="0">
                <a:solidFill>
                  <a:schemeClr val="accent2">
                    <a:lumMod val="75000"/>
                  </a:schemeClr>
                </a:solidFill>
                <a:latin typeface="Comic Sans MS" charset="0"/>
                <a:ea typeface="Comic Sans MS" charset="0"/>
                <a:cs typeface="Comic Sans MS" charset="0"/>
              </a:rPr>
              <a:t>Please contact the school if you have any concerns about your child’s safety </a:t>
            </a:r>
          </a:p>
          <a:p>
            <a:pPr algn="ctr"/>
            <a:endParaRPr lang="en-GB" dirty="0" smtClean="0"/>
          </a:p>
          <a:p>
            <a:pPr marL="285750" indent="-285750">
              <a:buFont typeface="Arial" panose="020B0604020202020204" pitchFamily="34" charset="0"/>
              <a:buChar char="•"/>
            </a:pPr>
            <a:endParaRPr lang="en-GB" b="1" dirty="0" smtClean="0"/>
          </a:p>
        </p:txBody>
      </p:sp>
    </p:spTree>
    <p:extLst>
      <p:ext uri="{BB962C8B-B14F-4D97-AF65-F5344CB8AC3E}">
        <p14:creationId xmlns:p14="http://schemas.microsoft.com/office/powerpoint/2010/main" val="34312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Expectations for Behaviour for Learning 2022-23</a:t>
            </a:r>
            <a:endParaRPr lang="en-GB" sz="3200" dirty="0">
              <a:solidFill>
                <a:schemeClr val="tx1"/>
              </a:solidFill>
            </a:endParaRPr>
          </a:p>
        </p:txBody>
      </p:sp>
      <p:sp>
        <p:nvSpPr>
          <p:cNvPr id="6" name="TextBox 5"/>
          <p:cNvSpPr txBox="1"/>
          <p:nvPr/>
        </p:nvSpPr>
        <p:spPr>
          <a:xfrm>
            <a:off x="386595" y="1396508"/>
            <a:ext cx="8496515" cy="5047536"/>
          </a:xfrm>
          <a:prstGeom prst="rect">
            <a:avLst/>
          </a:prstGeom>
          <a:noFill/>
        </p:spPr>
        <p:txBody>
          <a:bodyPr wrap="square" rtlCol="0">
            <a:spAutoFit/>
          </a:bodyPr>
          <a:lstStyle/>
          <a:p>
            <a:pPr algn="ctr"/>
            <a:r>
              <a:rPr lang="en-GB" sz="2800" dirty="0" smtClean="0"/>
              <a:t>Reward </a:t>
            </a:r>
            <a:r>
              <a:rPr lang="en-GB" sz="2800" dirty="0"/>
              <a:t>is the best motivation for learning</a:t>
            </a:r>
            <a:r>
              <a:rPr lang="en-GB" sz="1200" dirty="0"/>
              <a:t/>
            </a:r>
            <a:br>
              <a:rPr lang="en-GB" sz="1200" dirty="0"/>
            </a:br>
            <a:endParaRPr lang="en-GB" u="sng" dirty="0" smtClean="0"/>
          </a:p>
          <a:p>
            <a:pPr marL="285750" indent="-285750">
              <a:buFont typeface="Wingdings" panose="05000000000000000000" pitchFamily="2" charset="2"/>
              <a:buChar char="ü"/>
            </a:pPr>
            <a:r>
              <a:rPr lang="en-GB" sz="2400" dirty="0" smtClean="0"/>
              <a:t>Children are expected to stay on ‘green’ – </a:t>
            </a:r>
          </a:p>
          <a:p>
            <a:pPr marL="285750" indent="-285750">
              <a:buFont typeface="Wingdings" panose="05000000000000000000" pitchFamily="2" charset="2"/>
              <a:buChar char="ü"/>
            </a:pPr>
            <a:r>
              <a:rPr lang="en-GB" sz="2400" dirty="0" smtClean="0"/>
              <a:t>Children will be given </a:t>
            </a:r>
            <a:r>
              <a:rPr lang="en-GB" sz="2400" b="1" dirty="0" smtClean="0"/>
              <a:t>house points </a:t>
            </a:r>
            <a:r>
              <a:rPr lang="en-GB" sz="2400" dirty="0" smtClean="0"/>
              <a:t>for small achievements such as sitting nicely, helping a teacher, completing tasks well and so on – collected weekly.</a:t>
            </a:r>
          </a:p>
          <a:p>
            <a:pPr marL="285750" indent="-285750">
              <a:buFont typeface="Wingdings" panose="05000000000000000000" pitchFamily="2" charset="2"/>
              <a:buChar char="ü"/>
            </a:pPr>
            <a:r>
              <a:rPr lang="en-GB" sz="2400" dirty="0" smtClean="0"/>
              <a:t>Children will be rewarded by being moved on the behaviour chart to </a:t>
            </a:r>
            <a:r>
              <a:rPr lang="en-GB" sz="2400" b="1" dirty="0" smtClean="0"/>
              <a:t>‘the star’ </a:t>
            </a:r>
            <a:r>
              <a:rPr lang="en-GB" sz="2400" dirty="0" smtClean="0"/>
              <a:t>if they have gone ‘over and above’ expectations – they will receive a class certificate to bring home– These are given for merit and not monitored at a school level.</a:t>
            </a:r>
          </a:p>
          <a:p>
            <a:pPr marL="285750" indent="-285750">
              <a:buFont typeface="Wingdings" panose="05000000000000000000" pitchFamily="2" charset="2"/>
              <a:buChar char="ü"/>
            </a:pPr>
            <a:r>
              <a:rPr lang="en-GB" sz="2400" dirty="0" smtClean="0"/>
              <a:t>Personal achievements recognised in </a:t>
            </a:r>
            <a:r>
              <a:rPr lang="en-GB" sz="2400" b="1" dirty="0" smtClean="0"/>
              <a:t>certificates</a:t>
            </a:r>
            <a:r>
              <a:rPr lang="en-GB" sz="2400" dirty="0" smtClean="0"/>
              <a:t> given out in assembly.</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b="1" dirty="0" smtClean="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22742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Helen Bampton\AppData\Local\Microsoft\Windows\INetCache\IE\3E4DWJEO\Award_star_(gol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5815367"/>
            <a:ext cx="1008112" cy="96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57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Expectations for Behaviour for Learning 2022-23</a:t>
            </a:r>
            <a:endParaRPr lang="en-GB" sz="3200" dirty="0">
              <a:solidFill>
                <a:schemeClr val="tx1"/>
              </a:solidFill>
            </a:endParaRPr>
          </a:p>
        </p:txBody>
      </p:sp>
      <p:sp>
        <p:nvSpPr>
          <p:cNvPr id="6" name="TextBox 5"/>
          <p:cNvSpPr txBox="1"/>
          <p:nvPr/>
        </p:nvSpPr>
        <p:spPr>
          <a:xfrm>
            <a:off x="107718" y="1556792"/>
            <a:ext cx="8496515" cy="5601533"/>
          </a:xfrm>
          <a:prstGeom prst="rect">
            <a:avLst/>
          </a:prstGeom>
          <a:noFill/>
        </p:spPr>
        <p:txBody>
          <a:bodyPr wrap="square" rtlCol="0">
            <a:spAutoFit/>
          </a:bodyPr>
          <a:lstStyle/>
          <a:p>
            <a:pPr algn="ctr"/>
            <a:r>
              <a:rPr lang="en-GB" dirty="0" smtClean="0"/>
              <a:t>We have high expectations of behaviour and we will expect your child to follow the School Rules. </a:t>
            </a:r>
            <a:r>
              <a:rPr lang="en-GB" sz="1600" dirty="0" smtClean="0"/>
              <a:t/>
            </a:r>
            <a:br>
              <a:rPr lang="en-GB" sz="1600" dirty="0" smtClean="0"/>
            </a:br>
            <a:endParaRPr lang="en-GB" sz="1600" dirty="0" smtClean="0"/>
          </a:p>
          <a:p>
            <a:pPr marL="285750" indent="-285750">
              <a:buFont typeface="Wingdings" panose="05000000000000000000" pitchFamily="2" charset="2"/>
              <a:buChar char="Ø"/>
            </a:pPr>
            <a:r>
              <a:rPr lang="en-GB" sz="2000" dirty="0" smtClean="0"/>
              <a:t>Children who do not show the appropriate behaviour will be </a:t>
            </a:r>
            <a:r>
              <a:rPr lang="en-GB" sz="2000" b="1" u="sng" dirty="0" smtClean="0"/>
              <a:t>given a warning </a:t>
            </a:r>
            <a:r>
              <a:rPr lang="en-GB" sz="2000" dirty="0" smtClean="0"/>
              <a:t>– and asked to change their behaviour</a:t>
            </a:r>
          </a:p>
          <a:p>
            <a:pPr marL="285750" indent="-285750">
              <a:buFont typeface="Wingdings" panose="05000000000000000000" pitchFamily="2" charset="2"/>
              <a:buChar char="Ø"/>
            </a:pPr>
            <a:r>
              <a:rPr lang="en-GB" sz="2000" dirty="0" smtClean="0"/>
              <a:t>Children continuing or showing other additional inappropriate behaviour will be </a:t>
            </a:r>
            <a:r>
              <a:rPr lang="en-GB" sz="2000" b="1" dirty="0" smtClean="0"/>
              <a:t>given an Amber card </a:t>
            </a:r>
            <a:r>
              <a:rPr lang="en-GB" sz="2000" dirty="0" smtClean="0"/>
              <a:t>which will be recorded in the School Behaviour book and 5 minutes of the following morning playtime will be missed in the time out room with a teacher.</a:t>
            </a:r>
          </a:p>
          <a:p>
            <a:pPr marL="285750" indent="-285750">
              <a:buFont typeface="Wingdings" panose="05000000000000000000" pitchFamily="2" charset="2"/>
              <a:buChar char="Ø"/>
            </a:pPr>
            <a:r>
              <a:rPr lang="en-GB" sz="2000" dirty="0" smtClean="0"/>
              <a:t>Children continuing or showing other additional inappropriate behaviour will be </a:t>
            </a:r>
            <a:r>
              <a:rPr lang="en-GB" sz="2000" b="1" dirty="0" smtClean="0"/>
              <a:t>given a Red card </a:t>
            </a:r>
            <a:r>
              <a:rPr lang="en-GB" sz="2000" dirty="0" smtClean="0"/>
              <a:t>which will be recorded in the School Behaviour book and parents will be informed. Children will miss their next morning break.</a:t>
            </a:r>
          </a:p>
          <a:p>
            <a:pPr marL="285750" indent="-285750">
              <a:buFont typeface="Wingdings" panose="05000000000000000000" pitchFamily="2" charset="2"/>
              <a:buChar char="Ø"/>
            </a:pPr>
            <a:r>
              <a:rPr lang="en-GB" sz="2000" dirty="0" smtClean="0"/>
              <a:t>Continual Red cards will require </a:t>
            </a:r>
            <a:r>
              <a:rPr lang="en-GB" sz="2000" b="1" dirty="0" smtClean="0"/>
              <a:t>further action </a:t>
            </a:r>
            <a:r>
              <a:rPr lang="en-GB" sz="2000" dirty="0" smtClean="0"/>
              <a:t>to be discussed with parents.</a:t>
            </a:r>
            <a:r>
              <a:rPr lang="en-GB" sz="2400" dirty="0"/>
              <a:t/>
            </a:r>
            <a:br>
              <a:rPr lang="en-GB" sz="2400" dirty="0"/>
            </a:br>
            <a:endParaRPr lang="en-GB" sz="2400" dirty="0" smtClean="0"/>
          </a:p>
          <a:p>
            <a:pPr marL="285750" indent="-285750">
              <a:buFont typeface="Wingdings" panose="05000000000000000000" pitchFamily="2" charset="2"/>
              <a:buChar char="ü"/>
            </a:pPr>
            <a:r>
              <a:rPr lang="en-GB" sz="2800" b="1" dirty="0" smtClean="0">
                <a:solidFill>
                  <a:srgbClr val="00B050"/>
                </a:solidFill>
              </a:rPr>
              <a:t>Each day starts on Green! </a:t>
            </a:r>
            <a:endParaRPr lang="en-GB" sz="2800" b="1" dirty="0">
              <a:solidFill>
                <a:srgbClr val="00B050"/>
              </a:solidFill>
            </a:endParaRPr>
          </a:p>
          <a:p>
            <a:pPr marL="285750" indent="-285750">
              <a:buFont typeface="Wingdings" panose="05000000000000000000" pitchFamily="2" charset="2"/>
              <a:buChar char="ü"/>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b="1" dirty="0" smtClean="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227425" y="5805264"/>
            <a:ext cx="1881079" cy="98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Helen Bampton\AppData\Local\Microsoft\Windows\INetCache\IE\5GKF32MA\referee-with-red-car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209" y="1412776"/>
            <a:ext cx="432048" cy="104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58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Routines and Expectations 2022-23</a:t>
            </a:r>
            <a:endParaRPr lang="en-GB" sz="3200" dirty="0">
              <a:solidFill>
                <a:schemeClr val="tx1"/>
              </a:solidFill>
            </a:endParaRPr>
          </a:p>
        </p:txBody>
      </p:sp>
      <p:sp>
        <p:nvSpPr>
          <p:cNvPr id="6" name="TextBox 5"/>
          <p:cNvSpPr txBox="1"/>
          <p:nvPr/>
        </p:nvSpPr>
        <p:spPr>
          <a:xfrm>
            <a:off x="228386" y="1181150"/>
            <a:ext cx="8496515" cy="3139321"/>
          </a:xfrm>
          <a:prstGeom prst="rect">
            <a:avLst/>
          </a:prstGeom>
          <a:noFill/>
        </p:spPr>
        <p:txBody>
          <a:bodyPr wrap="square" rtlCol="0">
            <a:spAutoFit/>
          </a:bodyPr>
          <a:lstStyle/>
          <a:p>
            <a:pPr marL="285750" indent="-285750">
              <a:buFont typeface="Arial" panose="020B0604020202020204" pitchFamily="34" charset="0"/>
              <a:buChar char="•"/>
            </a:pPr>
            <a:r>
              <a:rPr lang="en-GB" b="1" u="sng" dirty="0" smtClean="0"/>
              <a:t>Equipment</a:t>
            </a:r>
            <a:r>
              <a:rPr lang="en-GB" b="1" dirty="0" smtClean="0"/>
              <a:t>		</a:t>
            </a:r>
          </a:p>
          <a:p>
            <a:pPr lvl="3"/>
            <a:r>
              <a:rPr lang="en-GB" dirty="0" smtClean="0"/>
              <a:t>Please provide your child with</a:t>
            </a:r>
          </a:p>
          <a:p>
            <a:pPr marL="2114550" lvl="4" indent="-285750">
              <a:buFont typeface="Arial" panose="020B0604020202020204" pitchFamily="34" charset="0"/>
              <a:buChar char="•"/>
            </a:pPr>
            <a:r>
              <a:rPr lang="en-GB" dirty="0" smtClean="0"/>
              <a:t>Water bottle – clear and named</a:t>
            </a:r>
          </a:p>
          <a:p>
            <a:pPr marL="2114550" lvl="4" indent="-285750">
              <a:buFont typeface="Arial" panose="020B0604020202020204" pitchFamily="34" charset="0"/>
              <a:buChar char="•"/>
            </a:pPr>
            <a:r>
              <a:rPr lang="en-GB" dirty="0" smtClean="0"/>
              <a:t>Waterproof coat – named</a:t>
            </a:r>
          </a:p>
          <a:p>
            <a:pPr marL="2114550" lvl="4" indent="-285750">
              <a:buFont typeface="Arial" panose="020B0604020202020204" pitchFamily="34" charset="0"/>
              <a:buChar char="•"/>
            </a:pPr>
            <a:r>
              <a:rPr lang="en-GB" dirty="0" smtClean="0"/>
              <a:t>Reading Record and reading book in school every day please</a:t>
            </a:r>
          </a:p>
          <a:p>
            <a:pPr marL="2114550" lvl="4" indent="-285750">
              <a:buFont typeface="Arial" panose="020B0604020202020204" pitchFamily="34" charset="0"/>
              <a:buChar char="•"/>
            </a:pPr>
            <a:r>
              <a:rPr lang="en-GB" dirty="0" smtClean="0"/>
              <a:t>There is no need to bring in personal equipment like pencil cases or toys</a:t>
            </a:r>
            <a:endParaRPr lang="en-GB" dirty="0"/>
          </a:p>
          <a:p>
            <a:pPr marL="2114550" lvl="4" indent="-285750">
              <a:buFont typeface="Arial" panose="020B0604020202020204" pitchFamily="34" charset="0"/>
              <a:buChar char="•"/>
            </a:pPr>
            <a:r>
              <a:rPr lang="en-GB" dirty="0" smtClean="0"/>
              <a:t>Forest school wellies that can be kept in school</a:t>
            </a:r>
            <a:endParaRPr lang="en-GB" dirty="0"/>
          </a:p>
          <a:p>
            <a:pPr marL="2114550" lvl="4" indent="-285750">
              <a:buFont typeface="Arial" panose="020B0604020202020204" pitchFamily="34" charset="0"/>
              <a:buChar char="•"/>
            </a:pPr>
            <a:r>
              <a:rPr lang="en-GB" dirty="0" smtClean="0"/>
              <a:t>PE Kits to be worn on PE days</a:t>
            </a:r>
          </a:p>
          <a:p>
            <a:pPr marL="2571750" lvl="5" indent="-285750">
              <a:buFont typeface="Arial" panose="020B0604020202020204" pitchFamily="34" charset="0"/>
              <a:buChar char="•"/>
            </a:pPr>
            <a:r>
              <a:rPr lang="en-GB" b="1" dirty="0" smtClean="0"/>
              <a:t>ELMS Wednesday and Friday</a:t>
            </a:r>
          </a:p>
          <a:p>
            <a:pPr marL="2571750" lvl="5" indent="-285750">
              <a:buFont typeface="Arial" panose="020B0604020202020204" pitchFamily="34" charset="0"/>
              <a:buChar char="•"/>
            </a:pPr>
            <a:r>
              <a:rPr lang="en-GB" b="1" dirty="0" smtClean="0"/>
              <a:t>BEECH Tuesday and Friday</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338252" y="5661248"/>
            <a:ext cx="155422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7504" y="4437112"/>
            <a:ext cx="7230748" cy="2862322"/>
          </a:xfrm>
          <a:prstGeom prst="rect">
            <a:avLst/>
          </a:prstGeom>
          <a:noFill/>
        </p:spPr>
        <p:txBody>
          <a:bodyPr wrap="square" rtlCol="0">
            <a:spAutoFit/>
          </a:bodyPr>
          <a:lstStyle/>
          <a:p>
            <a:pPr marL="285750" indent="-285750">
              <a:buFont typeface="Arial" panose="020B0604020202020204" pitchFamily="34" charset="0"/>
              <a:buChar char="•"/>
            </a:pPr>
            <a:r>
              <a:rPr lang="en-GB" b="1" u="sng" dirty="0" smtClean="0"/>
              <a:t>Uniform</a:t>
            </a:r>
            <a:r>
              <a:rPr lang="en-GB" b="1" dirty="0" smtClean="0"/>
              <a:t>		</a:t>
            </a:r>
          </a:p>
          <a:p>
            <a:pPr marL="2114550" lvl="4" indent="-285750">
              <a:buFont typeface="Arial" panose="020B0604020202020204" pitchFamily="34" charset="0"/>
              <a:buChar char="•"/>
            </a:pPr>
            <a:r>
              <a:rPr lang="en-GB" dirty="0" smtClean="0"/>
              <a:t>School Jumper should be worn every day</a:t>
            </a:r>
          </a:p>
          <a:p>
            <a:pPr marL="2114550" lvl="4" indent="-285750">
              <a:buFont typeface="Arial" panose="020B0604020202020204" pitchFamily="34" charset="0"/>
              <a:buChar char="•"/>
            </a:pPr>
            <a:r>
              <a:rPr lang="en-GB" dirty="0" smtClean="0"/>
              <a:t>Earrings – studs only, to be removed for PE by child</a:t>
            </a:r>
          </a:p>
          <a:p>
            <a:pPr marL="2114550" lvl="4" indent="-285750">
              <a:buFont typeface="Arial" panose="020B0604020202020204" pitchFamily="34" charset="0"/>
              <a:buChar char="•"/>
            </a:pPr>
            <a:r>
              <a:rPr lang="en-GB" dirty="0" smtClean="0"/>
              <a:t>Shirts should be tucked in</a:t>
            </a:r>
          </a:p>
          <a:p>
            <a:pPr marL="2114550" lvl="4" indent="-285750">
              <a:buFont typeface="Arial" panose="020B0604020202020204" pitchFamily="34" charset="0"/>
              <a:buChar char="•"/>
            </a:pPr>
            <a:r>
              <a:rPr lang="en-GB" dirty="0" smtClean="0"/>
              <a:t>Long hair should be tied back off of face</a:t>
            </a:r>
          </a:p>
          <a:p>
            <a:pPr marL="2114550" lvl="4" indent="-285750">
              <a:buFont typeface="Arial" panose="020B0604020202020204" pitchFamily="34" charset="0"/>
              <a:buChar char="•"/>
            </a:pPr>
            <a:r>
              <a:rPr lang="en-GB" dirty="0" smtClean="0"/>
              <a:t>No nail varnish, body transfers or friendship bands</a:t>
            </a:r>
          </a:p>
          <a:p>
            <a:pPr marL="2114550" lvl="4" indent="-285750">
              <a:buFont typeface="Arial" panose="020B0604020202020204" pitchFamily="34" charset="0"/>
              <a:buChar char="•"/>
            </a:pPr>
            <a:r>
              <a:rPr lang="en-GB" b="1" dirty="0" smtClean="0"/>
              <a:t>Please only buy lace up shoes if your children can lace up their own shoes. This included PE trainers!!</a:t>
            </a:r>
          </a:p>
          <a:p>
            <a:pPr marL="2114550" lvl="4" indent="-285750">
              <a:buFont typeface="Arial" panose="020B0604020202020204" pitchFamily="34" charset="0"/>
              <a:buChar char="•"/>
            </a:pPr>
            <a:endParaRPr lang="en-GB" dirty="0" smtClean="0"/>
          </a:p>
          <a:p>
            <a:pPr lvl="4"/>
            <a:endParaRPr lang="en-GB" dirty="0"/>
          </a:p>
        </p:txBody>
      </p:sp>
    </p:spTree>
    <p:extLst>
      <p:ext uri="{BB962C8B-B14F-4D97-AF65-F5344CB8AC3E}">
        <p14:creationId xmlns:p14="http://schemas.microsoft.com/office/powerpoint/2010/main" val="2386887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Thank You! </a:t>
            </a:r>
            <a:endParaRPr lang="en-GB" sz="3200"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Helen Bampton\AppData\Local\Microsoft\Windows\INetCache\IE\3E4DWJEO\hands-reach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65" y="5277924"/>
            <a:ext cx="1590723" cy="1093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1694" y="1756644"/>
            <a:ext cx="8496515"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We are in a partnership to educate your child</a:t>
            </a:r>
          </a:p>
          <a:p>
            <a:pPr marL="285750" indent="-285750">
              <a:buFont typeface="Arial" panose="020B0604020202020204" pitchFamily="34" charset="0"/>
              <a:buChar char="•"/>
            </a:pPr>
            <a:r>
              <a:rPr lang="en-GB" sz="3200" dirty="0" smtClean="0"/>
              <a:t>Your support is vital and appreciated – please volunteer if you can!</a:t>
            </a:r>
          </a:p>
          <a:p>
            <a:pPr marL="285750" indent="-285750">
              <a:buFont typeface="Arial" panose="020B0604020202020204" pitchFamily="34" charset="0"/>
              <a:buChar char="•"/>
            </a:pPr>
            <a:r>
              <a:rPr lang="en-GB" sz="3200" dirty="0" smtClean="0"/>
              <a:t>Please let us </a:t>
            </a:r>
            <a:r>
              <a:rPr lang="en-GB" sz="3200" dirty="0"/>
              <a:t>know </a:t>
            </a:r>
            <a:r>
              <a:rPr lang="en-GB" sz="3200" dirty="0" smtClean="0"/>
              <a:t>early if you have any concerns </a:t>
            </a:r>
          </a:p>
          <a:p>
            <a:pPr marL="285750" indent="-285750">
              <a:buFont typeface="Arial" panose="020B0604020202020204" pitchFamily="34" charset="0"/>
              <a:buChar char="•"/>
            </a:pPr>
            <a:r>
              <a:rPr lang="en-GB" sz="3200" dirty="0" smtClean="0"/>
              <a:t>Please bear with us – there are many children but they are all important to us!</a:t>
            </a:r>
          </a:p>
          <a:p>
            <a:pPr marL="285750" indent="-285750">
              <a:buFont typeface="Arial" panose="020B0604020202020204" pitchFamily="34" charset="0"/>
              <a:buChar char="•"/>
            </a:pPr>
            <a:endParaRPr lang="en-GB" sz="3200" dirty="0" smtClean="0"/>
          </a:p>
        </p:txBody>
      </p:sp>
    </p:spTree>
    <p:extLst>
      <p:ext uri="{BB962C8B-B14F-4D97-AF65-F5344CB8AC3E}">
        <p14:creationId xmlns:p14="http://schemas.microsoft.com/office/powerpoint/2010/main" val="394823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7861"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Adults in Key Stage One 2022-23</a:t>
            </a:r>
            <a:endParaRPr lang="en-GB" sz="3200" dirty="0">
              <a:solidFill>
                <a:schemeClr val="tx1"/>
              </a:solidFill>
            </a:endParaRPr>
          </a:p>
        </p:txBody>
      </p:sp>
      <p:sp>
        <p:nvSpPr>
          <p:cNvPr id="6" name="TextBox 5"/>
          <p:cNvSpPr txBox="1"/>
          <p:nvPr/>
        </p:nvSpPr>
        <p:spPr>
          <a:xfrm>
            <a:off x="395965" y="2060848"/>
            <a:ext cx="8496515" cy="2308324"/>
          </a:xfrm>
          <a:prstGeom prst="rect">
            <a:avLst/>
          </a:prstGeom>
          <a:noFill/>
        </p:spPr>
        <p:txBody>
          <a:bodyPr wrap="square" rtlCol="0">
            <a:spAutoFit/>
          </a:bodyPr>
          <a:lstStyle/>
          <a:p>
            <a:pPr marL="285750" indent="-285750">
              <a:buFont typeface="Arial" panose="020B0604020202020204" pitchFamily="34" charset="0"/>
              <a:buChar char="•"/>
            </a:pPr>
            <a:endParaRPr lang="en-GB" sz="2400" b="1" u="sng" dirty="0"/>
          </a:p>
          <a:p>
            <a:pPr marL="285750" indent="-285750">
              <a:buFont typeface="Arial" panose="020B0604020202020204" pitchFamily="34" charset="0"/>
              <a:buChar char="•"/>
            </a:pPr>
            <a:r>
              <a:rPr lang="en-GB" sz="2400" b="1" u="sng" dirty="0" smtClean="0"/>
              <a:t>Elms Class, Year 1 </a:t>
            </a:r>
            <a:r>
              <a:rPr lang="en-GB" sz="2400" b="1" dirty="0" smtClean="0"/>
              <a:t>	</a:t>
            </a:r>
            <a:r>
              <a:rPr lang="en-GB" sz="2400" dirty="0" smtClean="0"/>
              <a:t>- Mrs Farrar</a:t>
            </a:r>
          </a:p>
          <a:p>
            <a:r>
              <a:rPr lang="en-GB" sz="2400" dirty="0"/>
              <a:t>	</a:t>
            </a:r>
            <a:r>
              <a:rPr lang="en-GB" sz="2400" dirty="0" smtClean="0"/>
              <a:t>		Supported by Mrs Sandler and Miss Bruce</a:t>
            </a:r>
          </a:p>
          <a:p>
            <a:endParaRPr lang="en-GB" sz="2400" dirty="0" smtClean="0"/>
          </a:p>
          <a:p>
            <a:pPr marL="285750" indent="-285750">
              <a:buFont typeface="Arial" panose="020B0604020202020204" pitchFamily="34" charset="0"/>
              <a:buChar char="•"/>
            </a:pPr>
            <a:r>
              <a:rPr lang="en-GB" sz="2400" b="1" u="sng" dirty="0" smtClean="0"/>
              <a:t>Beech Class, Year 2 	</a:t>
            </a:r>
            <a:r>
              <a:rPr lang="en-GB" sz="2400" dirty="0" smtClean="0"/>
              <a:t>– Mrs </a:t>
            </a:r>
            <a:r>
              <a:rPr lang="en-GB" sz="2400" dirty="0" err="1" smtClean="0"/>
              <a:t>Simonitsch</a:t>
            </a:r>
            <a:r>
              <a:rPr lang="en-GB" sz="2400" dirty="0" smtClean="0"/>
              <a:t> and Miss Rose</a:t>
            </a:r>
          </a:p>
          <a:p>
            <a:r>
              <a:rPr lang="en-GB" sz="2400" dirty="0"/>
              <a:t>	</a:t>
            </a:r>
            <a:r>
              <a:rPr lang="en-GB" sz="2400" dirty="0" smtClean="0"/>
              <a:t>		Supported by Mrs </a:t>
            </a:r>
            <a:r>
              <a:rPr lang="en-GB" sz="2400" dirty="0" err="1" smtClean="0"/>
              <a:t>Hodgon</a:t>
            </a:r>
            <a:endParaRPr lang="en-GB"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44522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3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Key Dates 2022-23 </a:t>
            </a:r>
            <a:endParaRPr lang="en-GB" sz="3200"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429696"/>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5965" y="1268760"/>
            <a:ext cx="8496515" cy="3693319"/>
          </a:xfrm>
          <a:prstGeom prst="rect">
            <a:avLst/>
          </a:prstGeom>
          <a:noFill/>
        </p:spPr>
        <p:txBody>
          <a:bodyPr wrap="square" rtlCol="0">
            <a:spAutoFit/>
          </a:bodyPr>
          <a:lstStyle/>
          <a:p>
            <a:endParaRPr lang="en-GB" b="1" u="sng" dirty="0"/>
          </a:p>
          <a:p>
            <a:r>
              <a:rPr lang="en-GB" b="1" u="sng" dirty="0" smtClean="0"/>
              <a:t>Harvest Festival	</a:t>
            </a:r>
            <a:r>
              <a:rPr lang="en-GB" dirty="0"/>
              <a:t>	</a:t>
            </a:r>
            <a:r>
              <a:rPr lang="en-GB" dirty="0" smtClean="0"/>
              <a:t>		</a:t>
            </a:r>
          </a:p>
          <a:p>
            <a:pPr marL="285750" indent="-285750">
              <a:buFont typeface="Arial" panose="020B0604020202020204" pitchFamily="34" charset="0"/>
              <a:buChar char="•"/>
            </a:pPr>
            <a:r>
              <a:rPr lang="en-GB" dirty="0" smtClean="0"/>
              <a:t>Harvest produce to be sent in by Friday 23</a:t>
            </a:r>
            <a:r>
              <a:rPr lang="en-GB" baseline="30000" dirty="0" smtClean="0"/>
              <a:t>rd</a:t>
            </a:r>
            <a:r>
              <a:rPr lang="en-GB" dirty="0" smtClean="0"/>
              <a:t> September</a:t>
            </a:r>
            <a:endParaRPr lang="en-GB" dirty="0"/>
          </a:p>
          <a:p>
            <a:pPr marL="285750" indent="-285750">
              <a:buFont typeface="Arial" panose="020B0604020202020204" pitchFamily="34" charset="0"/>
              <a:buChar char="•"/>
            </a:pPr>
            <a:r>
              <a:rPr lang="en-GB" dirty="0" smtClean="0"/>
              <a:t>Class boxes will be take to the Church on the Friday so they are there for the Church service that weekend.</a:t>
            </a:r>
          </a:p>
          <a:p>
            <a:pPr marL="285750" indent="-285750">
              <a:buFont typeface="Arial" panose="020B0604020202020204" pitchFamily="34" charset="0"/>
              <a:buChar char="•"/>
            </a:pPr>
            <a:r>
              <a:rPr lang="en-GB" dirty="0" smtClean="0"/>
              <a:t>School Harvest Festival will take place on Monday 26</a:t>
            </a:r>
            <a:r>
              <a:rPr lang="en-GB" baseline="30000" dirty="0" smtClean="0"/>
              <a:t>th</a:t>
            </a:r>
            <a:r>
              <a:rPr lang="en-GB" dirty="0" smtClean="0"/>
              <a:t> @ 9:30am</a:t>
            </a:r>
          </a:p>
          <a:p>
            <a:pPr marL="285750" indent="-285750">
              <a:buFont typeface="Arial" panose="020B0604020202020204" pitchFamily="34" charset="0"/>
              <a:buChar char="•"/>
            </a:pPr>
            <a:endParaRPr lang="en-GB" dirty="0"/>
          </a:p>
          <a:p>
            <a:endParaRPr lang="en-GB" b="1" u="sng" dirty="0" smtClean="0"/>
          </a:p>
          <a:p>
            <a:endParaRPr lang="en-GB" b="1" u="sng" dirty="0"/>
          </a:p>
          <a:p>
            <a:endParaRPr lang="en-GB" b="1" u="sng" dirty="0" smtClean="0"/>
          </a:p>
          <a:p>
            <a:endParaRPr lang="en-GB" b="1" u="sng" dirty="0"/>
          </a:p>
          <a:p>
            <a:endParaRPr lang="en-GB" b="1" u="sng" dirty="0" smtClean="0"/>
          </a:p>
          <a:p>
            <a:pPr marL="285750" indent="-285750">
              <a:buFont typeface="Arial" panose="020B0604020202020204" pitchFamily="34" charset="0"/>
              <a:buChar char="•"/>
            </a:pPr>
            <a:endParaRPr lang="en-GB" dirty="0" smtClean="0"/>
          </a:p>
        </p:txBody>
      </p:sp>
      <p:sp>
        <p:nvSpPr>
          <p:cNvPr id="2" name="TextBox 1"/>
          <p:cNvSpPr txBox="1"/>
          <p:nvPr/>
        </p:nvSpPr>
        <p:spPr>
          <a:xfrm>
            <a:off x="395965" y="3284984"/>
            <a:ext cx="7776864" cy="923330"/>
          </a:xfrm>
          <a:prstGeom prst="rect">
            <a:avLst/>
          </a:prstGeom>
          <a:noFill/>
        </p:spPr>
        <p:txBody>
          <a:bodyPr wrap="square" rtlCol="0">
            <a:spAutoFit/>
          </a:bodyPr>
          <a:lstStyle/>
          <a:p>
            <a:r>
              <a:rPr lang="en-US" b="1" u="sng" dirty="0" smtClean="0"/>
              <a:t>Parents evenings</a:t>
            </a:r>
          </a:p>
          <a:p>
            <a:endParaRPr lang="en-US" b="1" u="sng" dirty="0" smtClean="0"/>
          </a:p>
          <a:p>
            <a:r>
              <a:rPr lang="en-US" dirty="0" smtClean="0"/>
              <a:t>* Week beginning 17</a:t>
            </a:r>
            <a:r>
              <a:rPr lang="en-US" baseline="30000" dirty="0" smtClean="0"/>
              <a:t>th</a:t>
            </a:r>
            <a:r>
              <a:rPr lang="en-US" dirty="0" smtClean="0"/>
              <a:t> October</a:t>
            </a:r>
            <a:endParaRPr lang="en-US" dirty="0"/>
          </a:p>
        </p:txBody>
      </p:sp>
    </p:spTree>
    <p:extLst>
      <p:ext uri="{BB962C8B-B14F-4D97-AF65-F5344CB8AC3E}">
        <p14:creationId xmlns:p14="http://schemas.microsoft.com/office/powerpoint/2010/main" val="2951350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965" y="25812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Homework 2022-23</a:t>
            </a:r>
            <a:endParaRPr lang="en-GB" sz="3200" dirty="0">
              <a:solidFill>
                <a:schemeClr val="tx1"/>
              </a:solidFill>
            </a:endParaRPr>
          </a:p>
        </p:txBody>
      </p:sp>
      <p:sp>
        <p:nvSpPr>
          <p:cNvPr id="6" name="TextBox 5"/>
          <p:cNvSpPr txBox="1"/>
          <p:nvPr/>
        </p:nvSpPr>
        <p:spPr>
          <a:xfrm>
            <a:off x="1619672" y="4084037"/>
            <a:ext cx="4752527" cy="1754326"/>
          </a:xfrm>
          <a:prstGeom prst="rect">
            <a:avLst/>
          </a:prstGeom>
          <a:noFill/>
        </p:spPr>
        <p:txBody>
          <a:bodyPr wrap="square" rtlCol="0">
            <a:spAutoFit/>
          </a:bodyPr>
          <a:lstStyle/>
          <a:p>
            <a:endParaRPr lang="en-GB" b="1" u="sng" dirty="0"/>
          </a:p>
          <a:p>
            <a:pPr marL="285750" indent="-285750">
              <a:buFont typeface="Arial" panose="020B0604020202020204" pitchFamily="34" charset="0"/>
              <a:buChar char="•"/>
            </a:pPr>
            <a:r>
              <a:rPr lang="en-GB" dirty="0" smtClean="0"/>
              <a:t>At the start of each term </a:t>
            </a:r>
            <a:r>
              <a:rPr lang="en-GB" dirty="0"/>
              <a:t>w</a:t>
            </a:r>
            <a:r>
              <a:rPr lang="en-GB" dirty="0" smtClean="0"/>
              <a:t>e will send the children a new homework matrix linked to their topic. </a:t>
            </a:r>
          </a:p>
          <a:p>
            <a:pPr marL="285750" indent="-285750">
              <a:buFont typeface="Arial" panose="020B0604020202020204" pitchFamily="34" charset="0"/>
              <a:buChar char="•"/>
            </a:pPr>
            <a:endParaRPr lang="en-GB" b="1" u="sng" dirty="0"/>
          </a:p>
          <a:p>
            <a:pPr lvl="6"/>
            <a:endParaRPr lang="en-GB" b="1"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228066025"/>
              </p:ext>
            </p:extLst>
          </p:nvPr>
        </p:nvGraphicFramePr>
        <p:xfrm>
          <a:off x="702817" y="1720666"/>
          <a:ext cx="6101430" cy="2468880"/>
        </p:xfrm>
        <a:graphic>
          <a:graphicData uri="http://schemas.openxmlformats.org/drawingml/2006/table">
            <a:tbl>
              <a:tblPr firstRow="1" bandRow="1">
                <a:tableStyleId>{7DF18680-E054-41AD-8BC1-D1AEF772440D}</a:tableStyleId>
              </a:tblPr>
              <a:tblGrid>
                <a:gridCol w="1016905">
                  <a:extLst>
                    <a:ext uri="{9D8B030D-6E8A-4147-A177-3AD203B41FA5}">
                      <a16:colId xmlns="" xmlns:a16="http://schemas.microsoft.com/office/drawing/2014/main" val="20000"/>
                    </a:ext>
                  </a:extLst>
                </a:gridCol>
                <a:gridCol w="1016905">
                  <a:extLst>
                    <a:ext uri="{9D8B030D-6E8A-4147-A177-3AD203B41FA5}">
                      <a16:colId xmlns="" xmlns:a16="http://schemas.microsoft.com/office/drawing/2014/main" val="20001"/>
                    </a:ext>
                  </a:extLst>
                </a:gridCol>
                <a:gridCol w="1016905">
                  <a:extLst>
                    <a:ext uri="{9D8B030D-6E8A-4147-A177-3AD203B41FA5}">
                      <a16:colId xmlns="" xmlns:a16="http://schemas.microsoft.com/office/drawing/2014/main" val="20002"/>
                    </a:ext>
                  </a:extLst>
                </a:gridCol>
                <a:gridCol w="1016905">
                  <a:extLst>
                    <a:ext uri="{9D8B030D-6E8A-4147-A177-3AD203B41FA5}">
                      <a16:colId xmlns="" xmlns:a16="http://schemas.microsoft.com/office/drawing/2014/main" val="20003"/>
                    </a:ext>
                  </a:extLst>
                </a:gridCol>
                <a:gridCol w="1016905">
                  <a:extLst>
                    <a:ext uri="{9D8B030D-6E8A-4147-A177-3AD203B41FA5}">
                      <a16:colId xmlns="" xmlns:a16="http://schemas.microsoft.com/office/drawing/2014/main" val="20004"/>
                    </a:ext>
                  </a:extLst>
                </a:gridCol>
                <a:gridCol w="1016905">
                  <a:extLst>
                    <a:ext uri="{9D8B030D-6E8A-4147-A177-3AD203B41FA5}">
                      <a16:colId xmlns="" xmlns:a16="http://schemas.microsoft.com/office/drawing/2014/main" val="20005"/>
                    </a:ext>
                  </a:extLst>
                </a:gridCol>
              </a:tblGrid>
              <a:tr h="370840">
                <a:tc>
                  <a:txBody>
                    <a:bodyPr/>
                    <a:lstStyle/>
                    <a:p>
                      <a:endParaRPr lang="en-US" dirty="0"/>
                    </a:p>
                  </a:txBody>
                  <a:tcPr/>
                </a:tc>
                <a:tc>
                  <a:txBody>
                    <a:bodyPr/>
                    <a:lstStyle/>
                    <a:p>
                      <a:r>
                        <a:rPr lang="en-US" dirty="0" smtClean="0"/>
                        <a:t>Daily Reading</a:t>
                      </a:r>
                      <a:endParaRPr lang="en-US" dirty="0"/>
                    </a:p>
                  </a:txBody>
                  <a:tcPr/>
                </a:tc>
                <a:tc>
                  <a:txBody>
                    <a:bodyPr/>
                    <a:lstStyle/>
                    <a:p>
                      <a:r>
                        <a:rPr lang="en-US" dirty="0" smtClean="0"/>
                        <a:t>HFW</a:t>
                      </a:r>
                      <a:endParaRPr lang="en-US" dirty="0"/>
                    </a:p>
                  </a:txBody>
                  <a:tcPr/>
                </a:tc>
                <a:tc>
                  <a:txBody>
                    <a:bodyPr/>
                    <a:lstStyle/>
                    <a:p>
                      <a:r>
                        <a:rPr lang="en-US" dirty="0" smtClean="0"/>
                        <a:t>Weekly matrix task</a:t>
                      </a:r>
                      <a:endParaRPr lang="en-US" dirty="0"/>
                    </a:p>
                  </a:txBody>
                  <a:tcPr/>
                </a:tc>
                <a:tc>
                  <a:txBody>
                    <a:bodyPr/>
                    <a:lstStyle/>
                    <a:p>
                      <a:r>
                        <a:rPr lang="en-US" dirty="0" smtClean="0"/>
                        <a:t>Optional matrix </a:t>
                      </a:r>
                      <a:r>
                        <a:rPr lang="en-US" dirty="0" err="1" smtClean="0"/>
                        <a:t>activites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Spellings</a:t>
                      </a:r>
                    </a:p>
                    <a:p>
                      <a:endParaRPr lang="en-US" dirty="0"/>
                    </a:p>
                  </a:txBody>
                  <a:tcPr/>
                </a:tc>
                <a:extLst>
                  <a:ext uri="{0D108BD9-81ED-4DB2-BD59-A6C34878D82A}">
                    <a16:rowId xmlns="" xmlns:a16="http://schemas.microsoft.com/office/drawing/2014/main" val="10000"/>
                  </a:ext>
                </a:extLst>
              </a:tr>
              <a:tr h="0">
                <a:tc>
                  <a:txBody>
                    <a:bodyPr/>
                    <a:lstStyle/>
                    <a:p>
                      <a:r>
                        <a:rPr lang="en-US" dirty="0" smtClean="0"/>
                        <a:t>Elms</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r>
                        <a:rPr lang="en-US" dirty="0" smtClean="0"/>
                        <a:t>Beech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126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What homework can I expect? </a:t>
            </a:r>
            <a:endParaRPr lang="en-GB" sz="3200" dirty="0">
              <a:solidFill>
                <a:schemeClr val="tx1"/>
              </a:solidFill>
            </a:endParaRPr>
          </a:p>
        </p:txBody>
      </p:sp>
      <p:sp>
        <p:nvSpPr>
          <p:cNvPr id="6" name="TextBox 5"/>
          <p:cNvSpPr txBox="1"/>
          <p:nvPr/>
        </p:nvSpPr>
        <p:spPr>
          <a:xfrm>
            <a:off x="446311" y="1340768"/>
            <a:ext cx="8301725" cy="4247317"/>
          </a:xfrm>
          <a:prstGeom prst="rect">
            <a:avLst/>
          </a:prstGeom>
          <a:noFill/>
        </p:spPr>
        <p:txBody>
          <a:bodyPr wrap="square" rtlCol="0">
            <a:spAutoFit/>
          </a:bodyPr>
          <a:lstStyle/>
          <a:p>
            <a:r>
              <a:rPr lang="en-GB" dirty="0" smtClean="0"/>
              <a:t>TYPES </a:t>
            </a:r>
            <a:r>
              <a:rPr lang="en-GB" dirty="0"/>
              <a:t>OF LEARNING ACTIVITIES: </a:t>
            </a:r>
            <a:r>
              <a:rPr lang="en-GB" dirty="0" smtClean="0"/>
              <a:t/>
            </a:r>
            <a:br>
              <a:rPr lang="en-GB" dirty="0" smtClean="0"/>
            </a:br>
            <a:endParaRPr lang="en-GB" dirty="0"/>
          </a:p>
          <a:p>
            <a:pPr marL="1657350" lvl="3" indent="-285750">
              <a:buFont typeface="Arial" panose="020B0604020202020204" pitchFamily="34" charset="0"/>
              <a:buChar char="•"/>
            </a:pPr>
            <a:r>
              <a:rPr lang="en-GB" dirty="0" smtClean="0"/>
              <a:t> </a:t>
            </a:r>
            <a:r>
              <a:rPr lang="en-GB" b="1" dirty="0"/>
              <a:t>Key Skills: </a:t>
            </a:r>
            <a:r>
              <a:rPr lang="en-GB" dirty="0" smtClean="0"/>
              <a:t>usually a short maths</a:t>
            </a:r>
            <a:r>
              <a:rPr lang="en-GB" dirty="0"/>
              <a:t>, </a:t>
            </a:r>
            <a:r>
              <a:rPr lang="en-GB" dirty="0" smtClean="0"/>
              <a:t>writing, Mathletics, grammar or craft task.</a:t>
            </a:r>
            <a:endParaRPr lang="en-GB" dirty="0"/>
          </a:p>
          <a:p>
            <a:pPr marL="1657350" lvl="3" indent="-285750">
              <a:buFont typeface="Arial" panose="020B0604020202020204" pitchFamily="34" charset="0"/>
              <a:buChar char="•"/>
            </a:pPr>
            <a:r>
              <a:rPr lang="en-GB" b="1" dirty="0"/>
              <a:t>Special Time: </a:t>
            </a:r>
            <a:r>
              <a:rPr lang="en-GB" dirty="0"/>
              <a:t>Children may be asked to complete activities with their family e.g. a topic for discussion over dinner, reading a book together or creating something as a family.   </a:t>
            </a:r>
          </a:p>
          <a:p>
            <a:pPr marL="1657350" lvl="3" indent="-285750">
              <a:buFont typeface="Arial" panose="020B0604020202020204" pitchFamily="34" charset="0"/>
              <a:buChar char="•"/>
            </a:pPr>
            <a:r>
              <a:rPr lang="en-GB" b="1" dirty="0"/>
              <a:t>Helping Hands:  </a:t>
            </a:r>
            <a:r>
              <a:rPr lang="en-GB" dirty="0"/>
              <a:t>Children may be asked to demonstrate our school values by being helpful within the family home or in the wider community.   </a:t>
            </a:r>
          </a:p>
          <a:p>
            <a:pPr marL="1657350" lvl="3" indent="-285750">
              <a:buFont typeface="Arial" panose="020B0604020202020204" pitchFamily="34" charset="0"/>
              <a:buChar char="•"/>
            </a:pPr>
            <a:r>
              <a:rPr lang="en-GB" b="1" dirty="0"/>
              <a:t>Matrix: </a:t>
            </a:r>
            <a:r>
              <a:rPr lang="en-GB" dirty="0"/>
              <a:t>Children may be presented with a range of topic based activities to be completed over a longer period of time. </a:t>
            </a:r>
            <a:endParaRPr lang="en-GB" dirty="0" smtClean="0"/>
          </a:p>
          <a:p>
            <a:pPr marL="1657350" lvl="3" indent="-285750">
              <a:buFont typeface="Arial" panose="020B0604020202020204" pitchFamily="34" charset="0"/>
              <a:buChar char="•"/>
            </a:pPr>
            <a:r>
              <a:rPr lang="en-GB" b="1" dirty="0" smtClean="0"/>
              <a:t>HFW: </a:t>
            </a:r>
            <a:r>
              <a:rPr lang="en-GB" dirty="0" smtClean="0"/>
              <a:t>Children will be given a few of the common exception words to learn to write 9and then write) every few weeks. </a:t>
            </a:r>
          </a:p>
          <a:p>
            <a:pPr marL="1657350" lvl="3" indent="-285750">
              <a:buFont typeface="Arial" panose="020B0604020202020204" pitchFamily="34" charset="0"/>
              <a:buChar char="•"/>
            </a:pPr>
            <a:r>
              <a:rPr lang="en-GB" b="1" dirty="0" smtClean="0"/>
              <a:t>Spellings:</a:t>
            </a:r>
          </a:p>
        </p:txBody>
      </p:sp>
    </p:spTree>
    <p:extLst>
      <p:ext uri="{BB962C8B-B14F-4D97-AF65-F5344CB8AC3E}">
        <p14:creationId xmlns:p14="http://schemas.microsoft.com/office/powerpoint/2010/main" val="275397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95965"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How can I best support my child with their homework?</a:t>
            </a:r>
            <a:endParaRPr lang="en-GB" sz="3200" dirty="0">
              <a:solidFill>
                <a:schemeClr val="tx1"/>
              </a:solidFill>
            </a:endParaRPr>
          </a:p>
        </p:txBody>
      </p:sp>
      <p:sp>
        <p:nvSpPr>
          <p:cNvPr id="6" name="TextBox 5"/>
          <p:cNvSpPr txBox="1"/>
          <p:nvPr/>
        </p:nvSpPr>
        <p:spPr>
          <a:xfrm>
            <a:off x="365753" y="1336114"/>
            <a:ext cx="8526727" cy="5909310"/>
          </a:xfrm>
          <a:prstGeom prst="rect">
            <a:avLst/>
          </a:prstGeom>
          <a:noFill/>
        </p:spPr>
        <p:txBody>
          <a:bodyPr wrap="square" rtlCol="0">
            <a:spAutoFit/>
          </a:bodyPr>
          <a:lstStyle/>
          <a:p>
            <a:pPr marL="285750" indent="-285750">
              <a:buFont typeface="Arial" charset="0"/>
              <a:buChar char="•"/>
            </a:pPr>
            <a:r>
              <a:rPr lang="en-GB" dirty="0" smtClean="0"/>
              <a:t>Listening to your child read when they are in KS1 is the SINGLE most important thing you can do to support your child with their learning. Please don’t underestimate the impact you are having, we can see!</a:t>
            </a:r>
          </a:p>
          <a:p>
            <a:pPr marL="285750" indent="-285750">
              <a:buFont typeface="Arial" charset="0"/>
              <a:buChar char="•"/>
            </a:pPr>
            <a:r>
              <a:rPr lang="en-GB" dirty="0" smtClean="0"/>
              <a:t>Try to pick a time where they aren’t too tired or hungry. This is a good place to start!</a:t>
            </a:r>
          </a:p>
          <a:p>
            <a:pPr marL="285750" indent="-285750">
              <a:buFont typeface="Arial" charset="0"/>
              <a:buChar char="•"/>
            </a:pPr>
            <a:r>
              <a:rPr lang="en-GB" dirty="0" smtClean="0"/>
              <a:t>Try </a:t>
            </a:r>
            <a:r>
              <a:rPr lang="en-GB" dirty="0"/>
              <a:t>to be consistent about where or when you might complete </a:t>
            </a:r>
            <a:r>
              <a:rPr lang="en-GB" dirty="0" smtClean="0"/>
              <a:t>a particular task e.g. reading their book after bath time.</a:t>
            </a:r>
          </a:p>
          <a:p>
            <a:pPr marL="285750" indent="-285750">
              <a:buFont typeface="Arial" charset="0"/>
              <a:buChar char="•"/>
            </a:pPr>
            <a:r>
              <a:rPr lang="en-GB" dirty="0" smtClean="0"/>
              <a:t>Little and often is always better than trying to do everything in one go e.g. at the weekend.</a:t>
            </a:r>
          </a:p>
          <a:p>
            <a:pPr marL="285750" indent="-285750">
              <a:buFont typeface="Arial" charset="0"/>
              <a:buChar char="•"/>
            </a:pPr>
            <a:r>
              <a:rPr lang="en-GB" dirty="0" smtClean="0"/>
              <a:t>Please stop if anyone is getting upset or frustrated. </a:t>
            </a:r>
          </a:p>
          <a:p>
            <a:pPr marL="285750" indent="-285750">
              <a:buFont typeface="Arial" charset="0"/>
              <a:buChar char="•"/>
            </a:pPr>
            <a:r>
              <a:rPr lang="en-GB" dirty="0" smtClean="0"/>
              <a:t>Please speak to us if there is something which you don’t quite understand.</a:t>
            </a:r>
          </a:p>
          <a:p>
            <a:pPr marL="285750" indent="-285750">
              <a:buFont typeface="Arial" charset="0"/>
              <a:buChar char="•"/>
            </a:pPr>
            <a:r>
              <a:rPr lang="en-GB" dirty="0" smtClean="0"/>
              <a:t>Please don’t be tempted to correct their spellings. Writing is very difficult for children at this stage, and they might be proud of a piece until they are told there are mistakes. We are well practised in reading phonetic spellings!</a:t>
            </a:r>
          </a:p>
          <a:p>
            <a:pPr marL="285750" indent="-285750">
              <a:buFont typeface="Arial" charset="0"/>
              <a:buChar char="•"/>
            </a:pPr>
            <a:r>
              <a:rPr lang="en-GB" dirty="0" smtClean="0"/>
              <a:t>Keep an eye on any letters or numbers you spot them reversing or forming incorrectly as these two things would be very useful for you to try and work with your child to correct. </a:t>
            </a:r>
          </a:p>
          <a:p>
            <a:pPr marL="285750" indent="-285750">
              <a:buFont typeface="Arial" charset="0"/>
              <a:buChar char="•"/>
            </a:pPr>
            <a:r>
              <a:rPr lang="en-GB" dirty="0" smtClean="0"/>
              <a:t>Please encourage your child to use pencil for any written work. </a:t>
            </a:r>
          </a:p>
          <a:p>
            <a:pPr marL="285750" indent="-285750">
              <a:buFont typeface="Arial" charset="0"/>
              <a:buChar char="•"/>
            </a:pPr>
            <a:endParaRPr lang="en-GB" b="1" dirty="0" smtClean="0"/>
          </a:p>
          <a:p>
            <a:pPr marL="285750" indent="-285750">
              <a:buFont typeface="Arial" charset="0"/>
              <a:buChar char="•"/>
            </a:pPr>
            <a:endParaRPr lang="en-GB" b="1" dirty="0"/>
          </a:p>
          <a:p>
            <a:pPr marL="285750" indent="-285750">
              <a:buFont typeface="Arial" charset="0"/>
              <a:buChar char="•"/>
            </a:pPr>
            <a:endParaRPr lang="en-GB" b="1" dirty="0" smtClean="0"/>
          </a:p>
          <a:p>
            <a:endParaRPr lang="en-GB" b="1" dirty="0"/>
          </a:p>
        </p:txBody>
      </p:sp>
    </p:spTree>
    <p:extLst>
      <p:ext uri="{BB962C8B-B14F-4D97-AF65-F5344CB8AC3E}">
        <p14:creationId xmlns:p14="http://schemas.microsoft.com/office/powerpoint/2010/main" val="52905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3742"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Reading in Elms</a:t>
            </a:r>
            <a:endParaRPr lang="en-GB" sz="3200"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742" y="1364069"/>
            <a:ext cx="8496515" cy="5355312"/>
          </a:xfrm>
          <a:prstGeom prst="rect">
            <a:avLst/>
          </a:prstGeom>
          <a:noFill/>
        </p:spPr>
        <p:txBody>
          <a:bodyPr wrap="square" rtlCol="0">
            <a:spAutoFit/>
          </a:bodyPr>
          <a:lstStyle/>
          <a:p>
            <a:pPr marL="285750" indent="-285750">
              <a:buFont typeface="Arial" panose="020B0604020202020204" pitchFamily="34" charset="0"/>
              <a:buChar char="•"/>
            </a:pPr>
            <a:r>
              <a:rPr lang="en-GB" b="1" u="sng" dirty="0" smtClean="0"/>
              <a:t>Reading –  A Key Skill</a:t>
            </a:r>
            <a:br>
              <a:rPr lang="en-GB" b="1" u="sng" dirty="0" smtClean="0"/>
            </a:br>
            <a:r>
              <a:rPr lang="en-GB" b="1" dirty="0" smtClean="0"/>
              <a:t>	</a:t>
            </a:r>
          </a:p>
          <a:p>
            <a:pPr marL="1657350" lvl="3" indent="-285750">
              <a:buFont typeface="Arial" panose="020B0604020202020204" pitchFamily="34" charset="0"/>
              <a:buChar char="•"/>
            </a:pPr>
            <a:r>
              <a:rPr lang="en-GB" dirty="0" smtClean="0"/>
              <a:t>It is expected that you </a:t>
            </a:r>
            <a:r>
              <a:rPr lang="en-GB" b="1" u="sng" dirty="0" smtClean="0"/>
              <a:t>read with your child every day</a:t>
            </a:r>
            <a:r>
              <a:rPr lang="en-GB" dirty="0" smtClean="0"/>
              <a:t>. Remember to log your reading in your reading record and tick off the book you have reading on the book list. We expect you to read with your children for at least 10 mins in ELMS. Daily is best but at least 4 times per week is a minimum.</a:t>
            </a:r>
          </a:p>
          <a:p>
            <a:pPr marL="1657350" lvl="3" indent="-285750">
              <a:buFont typeface="Arial" panose="020B0604020202020204" pitchFamily="34" charset="0"/>
              <a:buChar char="•"/>
            </a:pPr>
            <a:r>
              <a:rPr lang="en-GB" dirty="0" smtClean="0"/>
              <a:t>Reading Records will be checked by an adult in school at least once a week. </a:t>
            </a:r>
          </a:p>
          <a:p>
            <a:pPr marL="1657350" lvl="3" indent="-285750">
              <a:buFont typeface="Arial" panose="020B0604020202020204" pitchFamily="34" charset="0"/>
              <a:buChar char="•"/>
            </a:pPr>
            <a:r>
              <a:rPr lang="en-GB" dirty="0" smtClean="0"/>
              <a:t>Children will read with an adult in school for guided reading at least once a week. Here they will be taught comprehension and fluency skills.</a:t>
            </a:r>
          </a:p>
          <a:p>
            <a:pPr marL="1657350" lvl="3" indent="-285750">
              <a:buFont typeface="Arial" panose="020B0604020202020204" pitchFamily="34" charset="0"/>
              <a:buChar char="•"/>
            </a:pPr>
            <a:r>
              <a:rPr lang="en-GB" dirty="0" smtClean="0"/>
              <a:t>The children are taught phonics ½ hour each day where they are taught to read (blend) and write (segment) words using the sounds taught using our scheme Rocket Phonics. This scheme is aligned to the reading books the children bring home. </a:t>
            </a:r>
          </a:p>
          <a:p>
            <a:pPr marL="1657350" lvl="3" indent="-285750">
              <a:buFont typeface="Arial" panose="020B0604020202020204" pitchFamily="34" charset="0"/>
              <a:buChar char="•"/>
            </a:pPr>
            <a:r>
              <a:rPr lang="en-GB" dirty="0" smtClean="0"/>
              <a:t>Reading skills are also taught in our English lessons.</a:t>
            </a:r>
            <a:br>
              <a:rPr lang="en-GB" dirty="0" smtClean="0"/>
            </a:br>
            <a:endParaRPr lang="en-GB" dirty="0" smtClean="0"/>
          </a:p>
          <a:p>
            <a:pPr lvl="6"/>
            <a:endParaRPr lang="en-GB" b="1" dirty="0" smtClean="0"/>
          </a:p>
        </p:txBody>
      </p:sp>
    </p:spTree>
    <p:extLst>
      <p:ext uri="{BB962C8B-B14F-4D97-AF65-F5344CB8AC3E}">
        <p14:creationId xmlns:p14="http://schemas.microsoft.com/office/powerpoint/2010/main" val="386556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0422" y="26064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Reading in Beech</a:t>
            </a:r>
            <a:endParaRPr lang="en-GB" sz="3200"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5" t="39028" r="53712" b="36922"/>
          <a:stretch/>
        </p:blipFill>
        <p:spPr bwMode="auto">
          <a:xfrm>
            <a:off x="6652328" y="5501704"/>
            <a:ext cx="2240152" cy="11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742" y="1364069"/>
            <a:ext cx="8496515" cy="5355312"/>
          </a:xfrm>
          <a:prstGeom prst="rect">
            <a:avLst/>
          </a:prstGeom>
          <a:noFill/>
        </p:spPr>
        <p:txBody>
          <a:bodyPr wrap="square" rtlCol="0">
            <a:spAutoFit/>
          </a:bodyPr>
          <a:lstStyle/>
          <a:p>
            <a:pPr marL="285750" indent="-285750">
              <a:buFont typeface="Arial" panose="020B0604020202020204" pitchFamily="34" charset="0"/>
              <a:buChar char="•"/>
            </a:pPr>
            <a:r>
              <a:rPr lang="en-GB" b="1" u="sng" dirty="0" smtClean="0"/>
              <a:t>Reading –  A Key Skill</a:t>
            </a:r>
            <a:br>
              <a:rPr lang="en-GB" b="1" u="sng" dirty="0" smtClean="0"/>
            </a:br>
            <a:r>
              <a:rPr lang="en-GB" b="1" dirty="0" smtClean="0"/>
              <a:t>	</a:t>
            </a:r>
          </a:p>
          <a:p>
            <a:pPr marL="285750" indent="-285750">
              <a:buFont typeface="Arial" panose="020B0604020202020204" pitchFamily="34" charset="0"/>
              <a:buChar char="•"/>
            </a:pPr>
            <a:endParaRPr lang="en-GB" b="1" dirty="0"/>
          </a:p>
          <a:p>
            <a:pPr marL="1657350" lvl="3" indent="-285750">
              <a:buFont typeface="Arial" panose="020B0604020202020204" pitchFamily="34" charset="0"/>
              <a:buChar char="•"/>
            </a:pPr>
            <a:r>
              <a:rPr lang="en-GB" dirty="0"/>
              <a:t>It is expected that you </a:t>
            </a:r>
            <a:r>
              <a:rPr lang="en-GB" b="1" u="sng" dirty="0"/>
              <a:t>read with your child every day</a:t>
            </a:r>
            <a:r>
              <a:rPr lang="en-GB" dirty="0"/>
              <a:t>. Remember to log your reading in your reading record and tick off the book you have reading on the book list. We expect you to read with your children for at least </a:t>
            </a:r>
            <a:r>
              <a:rPr lang="en-GB" dirty="0" smtClean="0"/>
              <a:t>15 </a:t>
            </a:r>
            <a:r>
              <a:rPr lang="en-GB" dirty="0" err="1"/>
              <a:t>mins</a:t>
            </a:r>
            <a:r>
              <a:rPr lang="en-GB" dirty="0"/>
              <a:t> in ELMS. Daily is best but at least 4 times per week is a minimum.</a:t>
            </a:r>
          </a:p>
          <a:p>
            <a:pPr marL="1657350" lvl="3" indent="-285750">
              <a:buFont typeface="Arial" panose="020B0604020202020204" pitchFamily="34" charset="0"/>
              <a:buChar char="•"/>
            </a:pPr>
            <a:r>
              <a:rPr lang="en-GB" dirty="0"/>
              <a:t>Reading Records will be checked by an adult in school </a:t>
            </a:r>
            <a:r>
              <a:rPr lang="en-GB" dirty="0" smtClean="0"/>
              <a:t>each day.</a:t>
            </a:r>
            <a:endParaRPr lang="en-GB" dirty="0"/>
          </a:p>
          <a:p>
            <a:pPr marL="1657350" lvl="3" indent="-285750">
              <a:buFont typeface="Arial" panose="020B0604020202020204" pitchFamily="34" charset="0"/>
              <a:buChar char="•"/>
            </a:pPr>
            <a:r>
              <a:rPr lang="en-GB" dirty="0"/>
              <a:t>Children will read with an adult in school for guided reading at least once a week. Here they will be taught comprehension and fluency skills.</a:t>
            </a:r>
          </a:p>
          <a:p>
            <a:pPr marL="1657350" lvl="3" indent="-285750">
              <a:buFont typeface="Arial" panose="020B0604020202020204" pitchFamily="34" charset="0"/>
              <a:buChar char="•"/>
            </a:pPr>
            <a:r>
              <a:rPr lang="en-GB" dirty="0"/>
              <a:t>The children are taught phonics ½ hour each day where they are taught to read (blend) and write (segment) words using the sounds taught using our scheme Rocket Phonics. This scheme is aligned to the reading books the children bring home. </a:t>
            </a:r>
          </a:p>
          <a:p>
            <a:pPr marL="1657350" lvl="3" indent="-285750">
              <a:buFont typeface="Arial" panose="020B0604020202020204" pitchFamily="34" charset="0"/>
              <a:buChar char="•"/>
            </a:pPr>
            <a:r>
              <a:rPr lang="en-GB" dirty="0"/>
              <a:t>Reading skills are also taught in our English lessons.</a:t>
            </a:r>
            <a:r>
              <a:rPr lang="en-GB" dirty="0" smtClean="0"/>
              <a:t/>
            </a:r>
            <a:br>
              <a:rPr lang="en-GB" dirty="0" smtClean="0"/>
            </a:br>
            <a:endParaRPr lang="en-GB" dirty="0" smtClean="0"/>
          </a:p>
          <a:p>
            <a:pPr lvl="6"/>
            <a:endParaRPr lang="en-GB" b="1" dirty="0" smtClean="0"/>
          </a:p>
        </p:txBody>
      </p:sp>
    </p:spTree>
    <p:extLst>
      <p:ext uri="{BB962C8B-B14F-4D97-AF65-F5344CB8AC3E}">
        <p14:creationId xmlns:p14="http://schemas.microsoft.com/office/powerpoint/2010/main" val="1015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3271" y="381968"/>
            <a:ext cx="8352071" cy="936104"/>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How is Year 1 different to Saplings?</a:t>
            </a:r>
            <a:endParaRPr lang="en-GB" sz="3200" dirty="0">
              <a:solidFill>
                <a:schemeClr val="tx1"/>
              </a:solidFill>
            </a:endParaRPr>
          </a:p>
        </p:txBody>
      </p:sp>
      <p:sp>
        <p:nvSpPr>
          <p:cNvPr id="6" name="TextBox 5"/>
          <p:cNvSpPr txBox="1"/>
          <p:nvPr/>
        </p:nvSpPr>
        <p:spPr>
          <a:xfrm>
            <a:off x="446311" y="1340768"/>
            <a:ext cx="8496515" cy="4616648"/>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t>More whole class teaching sessions</a:t>
            </a:r>
            <a:r>
              <a:rPr lang="en-GB" sz="1400" dirty="0" smtClean="0"/>
              <a:t>. Each morning the children will have a phonics, English and Maths input. These are then followed by either group or whole class activity. By the end of the morning, usually all children will have completed all 3 tasks. Children not completing tasks will be accessing the provision available in class (SPLAT)</a:t>
            </a:r>
          </a:p>
          <a:p>
            <a:pPr marL="285750" indent="-285750">
              <a:buFont typeface="Arial" panose="020B0604020202020204" pitchFamily="34" charset="0"/>
              <a:buChar char="•"/>
            </a:pPr>
            <a:r>
              <a:rPr lang="en-GB" sz="1400" b="1" dirty="0" smtClean="0"/>
              <a:t>Independent learners</a:t>
            </a:r>
            <a:r>
              <a:rPr lang="en-GB" sz="1400" dirty="0" smtClean="0"/>
              <a:t>. Children </a:t>
            </a:r>
            <a:r>
              <a:rPr lang="en-GB" sz="1400" dirty="0"/>
              <a:t>will </a:t>
            </a:r>
            <a:r>
              <a:rPr lang="en-GB" sz="1400" dirty="0" smtClean="0"/>
              <a:t>mostly </a:t>
            </a:r>
            <a:r>
              <a:rPr lang="en-GB" sz="1400" dirty="0"/>
              <a:t>work with the support of adults, but will </a:t>
            </a:r>
            <a:r>
              <a:rPr lang="en-GB" sz="1400" dirty="0" smtClean="0"/>
              <a:t>begin </a:t>
            </a:r>
            <a:r>
              <a:rPr lang="en-GB" sz="1400" dirty="0"/>
              <a:t>to complete learning tasks independently. </a:t>
            </a:r>
            <a:endParaRPr lang="en-GB" sz="1400" dirty="0" smtClean="0"/>
          </a:p>
          <a:p>
            <a:pPr marL="285750" indent="-285750">
              <a:buFont typeface="Arial" panose="020B0604020202020204" pitchFamily="34" charset="0"/>
              <a:buChar char="•"/>
            </a:pPr>
            <a:r>
              <a:rPr lang="en-GB" sz="1400" b="1" dirty="0" smtClean="0"/>
              <a:t>Different continuous provision in the classroom. </a:t>
            </a:r>
            <a:r>
              <a:rPr lang="en-GB" sz="1400" dirty="0" smtClean="0"/>
              <a:t>The toys and activities which are available to the children are more suited to their age e.g. </a:t>
            </a:r>
            <a:r>
              <a:rPr lang="en-GB" sz="1400" dirty="0" err="1" smtClean="0"/>
              <a:t>lego</a:t>
            </a:r>
            <a:r>
              <a:rPr lang="en-GB" sz="1400" dirty="0" smtClean="0"/>
              <a:t> and Brio</a:t>
            </a:r>
          </a:p>
          <a:p>
            <a:pPr marL="285750" indent="-285750">
              <a:buFont typeface="Arial" panose="020B0604020202020204" pitchFamily="34" charset="0"/>
              <a:buChar char="•"/>
            </a:pPr>
            <a:r>
              <a:rPr lang="en-GB" sz="1400" b="1" dirty="0" smtClean="0"/>
              <a:t>Enhanced provision targeted towards Year 1 learning objectives. </a:t>
            </a:r>
            <a:r>
              <a:rPr lang="en-GB" sz="1400" dirty="0" smtClean="0"/>
              <a:t>Each week activities will be set up which will consolidate learning from the previous week.</a:t>
            </a:r>
          </a:p>
          <a:p>
            <a:pPr marL="285750" indent="-285750">
              <a:buFont typeface="Arial" panose="020B0604020202020204" pitchFamily="34" charset="0"/>
              <a:buChar char="•"/>
            </a:pPr>
            <a:r>
              <a:rPr lang="en-GB" sz="1400" b="1" dirty="0" smtClean="0"/>
              <a:t>More independence. </a:t>
            </a:r>
            <a:r>
              <a:rPr lang="en-GB" sz="1400" dirty="0" smtClean="0"/>
              <a:t>We will encourage their independence in terms of changing their own book, getting their homework books out of their bags and getting their own jumpers and coats turned the right way around and put on with minimum help. </a:t>
            </a:r>
          </a:p>
          <a:p>
            <a:pPr marL="285750" indent="-285750">
              <a:buFont typeface="Arial" panose="020B0604020202020204" pitchFamily="34" charset="0"/>
              <a:buChar char="•"/>
            </a:pPr>
            <a:r>
              <a:rPr lang="en-GB" sz="1400" b="1" dirty="0" smtClean="0"/>
              <a:t>Responsibility. </a:t>
            </a:r>
            <a:r>
              <a:rPr lang="en-GB" sz="1400" dirty="0" smtClean="0"/>
              <a:t>Each week we have 2 special helpers who run errands, help in class and generally</a:t>
            </a:r>
          </a:p>
          <a:p>
            <a:pPr marL="285750" indent="-285750">
              <a:buFont typeface="Arial" panose="020B0604020202020204" pitchFamily="34" charset="0"/>
              <a:buChar char="•"/>
            </a:pPr>
            <a:r>
              <a:rPr lang="en-GB" sz="1400" b="1" dirty="0" smtClean="0"/>
              <a:t>Rewards. </a:t>
            </a:r>
            <a:r>
              <a:rPr lang="en-GB" sz="1400" dirty="0" smtClean="0"/>
              <a:t>We are collecting class Dojos and working towards achieving a ‘rainbow treat’. The children will choose this treat once we have reached the required number</a:t>
            </a:r>
            <a:r>
              <a:rPr lang="en-GB" sz="1400" dirty="0"/>
              <a:t>. The children will be awarded star certificates, which are awarded for going that extra mile within their learning.  </a:t>
            </a:r>
            <a:r>
              <a:rPr lang="en-GB" sz="1400" dirty="0" smtClean="0"/>
              <a:t>We will also start to award house points at some point soon. </a:t>
            </a:r>
          </a:p>
          <a:p>
            <a:pPr marL="285750" indent="-285750">
              <a:buFont typeface="Arial" panose="020B0604020202020204" pitchFamily="34" charset="0"/>
              <a:buChar char="•"/>
            </a:pPr>
            <a:r>
              <a:rPr lang="en-GB" sz="1400" b="1" dirty="0" smtClean="0"/>
              <a:t>Phonics Screening test in June. </a:t>
            </a:r>
            <a:r>
              <a:rPr lang="en-GB" sz="1400" dirty="0" smtClean="0"/>
              <a:t>All children in the UK in Year 1 will been screened in phonics in the Summer term. The children will be given 40 words to read (20 real and 20 alien words) which will contain the sounds taught over the previous 2 years. We will prepare them for this within school.</a:t>
            </a:r>
            <a:endParaRPr lang="en-GB" dirty="0" smtClean="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5" t="39028" r="53712" b="36922"/>
          <a:stretch/>
        </p:blipFill>
        <p:spPr bwMode="auto">
          <a:xfrm>
            <a:off x="7092280" y="5949280"/>
            <a:ext cx="1448064" cy="75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45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A9D2AA6406FD428647F2119559D517" ma:contentTypeVersion="0" ma:contentTypeDescription="Create a new document." ma:contentTypeScope="" ma:versionID="52a23f782aad7b98f38b53a976405f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7BA04-740C-4CBA-91B8-4FB6FEAD19C3}">
  <ds:schemaRefs>
    <ds:schemaRef ds:uri="http://schemas.microsoft.com/sharepoint/v3/contenttype/forms"/>
  </ds:schemaRefs>
</ds:datastoreItem>
</file>

<file path=customXml/itemProps2.xml><?xml version="1.0" encoding="utf-8"?>
<ds:datastoreItem xmlns:ds="http://schemas.openxmlformats.org/officeDocument/2006/customXml" ds:itemID="{8E890C08-3DD0-407F-83A7-F32085BDB7D2}">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purl.org/dc/dcmitype/"/>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7F7ACDC7-27C9-4332-B13D-257FC4AA6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589</TotalTime>
  <Words>1525</Words>
  <Application>Microsoft Office PowerPoint</Application>
  <PresentationFormat>On-screen Show (4:3)</PresentationFormat>
  <Paragraphs>181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Elms Timetable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Ide Hill CEP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Ide Hill CEP School</dc:creator>
  <cp:lastModifiedBy>School</cp:lastModifiedBy>
  <cp:revision>82</cp:revision>
  <cp:lastPrinted>2015-09-15T12:55:05Z</cp:lastPrinted>
  <dcterms:created xsi:type="dcterms:W3CDTF">2015-09-08T15:31:39Z</dcterms:created>
  <dcterms:modified xsi:type="dcterms:W3CDTF">2022-10-11T09:19:36Z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0x01010033A9D2AA6406FD428647F2119559D517</vt:lpwstr>
  </property>
</Properties>
</file>